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2" r:id="rId2"/>
    <p:sldId id="256" r:id="rId3"/>
    <p:sldId id="257" r:id="rId4"/>
    <p:sldId id="259" r:id="rId5"/>
    <p:sldId id="260" r:id="rId6"/>
    <p:sldId id="261" r:id="rId7"/>
    <p:sldId id="262" r:id="rId8"/>
    <p:sldId id="263" r:id="rId9"/>
    <p:sldId id="264" r:id="rId10"/>
    <p:sldId id="265" r:id="rId11"/>
    <p:sldId id="266" r:id="rId12"/>
    <p:sldId id="267" r:id="rId13"/>
    <p:sldId id="269" r:id="rId14"/>
    <p:sldId id="271" r:id="rId15"/>
    <p:sldId id="270" r:id="rId16"/>
    <p:sldId id="268" r:id="rId17"/>
  </p:sldIdLst>
  <p:sldSz cx="18288000" cy="10287000"/>
  <p:notesSz cx="6858000" cy="9144000"/>
  <p:embeddedFontLst>
    <p:embeddedFont>
      <p:font typeface="Mina Bold"/>
      <p:regular r:id="rId19"/>
    </p:embeddedFont>
    <p:embeddedFont>
      <p:font typeface="TAN Mignon"/>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966" y="54"/>
      </p:cViewPr>
      <p:guideLst>
        <p:guide orient="horz" pos="2160"/>
        <p:guide pos="2880"/>
      </p:guideLst>
    </p:cSldViewPr>
  </p:slideViewPr>
  <p:outlineViewPr>
    <p:cViewPr>
      <p:scale>
        <a:sx n="33" d="100"/>
        <a:sy n="33" d="100"/>
      </p:scale>
      <p:origin x="0" y="0"/>
    </p:cViewPr>
  </p:outlineViewPr>
  <p:notesTextViewPr>
    <p:cViewPr>
      <p:scale>
        <a:sx n="3" d="2"/>
        <a:sy n="3" d="2"/>
      </p:scale>
      <p:origin x="0" y="-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D07C4-A3F9-4DAE-B147-C5D3BD1AFEE9}"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2583A-0B7D-49E8-A262-55A795F2CD98}" type="slidenum">
              <a:rPr lang="en-US" smtClean="0"/>
              <a:t>‹#›</a:t>
            </a:fld>
            <a:endParaRPr lang="en-US"/>
          </a:p>
        </p:txBody>
      </p:sp>
    </p:spTree>
    <p:extLst>
      <p:ext uri="{BB962C8B-B14F-4D97-AF65-F5344CB8AC3E}">
        <p14:creationId xmlns:p14="http://schemas.microsoft.com/office/powerpoint/2010/main" val="216887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They think about it to late. </a:t>
            </a:r>
          </a:p>
          <a:p>
            <a:pPr marL="228600" indent="-228600">
              <a:buAutoNum type="arabicPeriod"/>
            </a:pPr>
            <a:r>
              <a:rPr lang="en-US" dirty="0"/>
              <a:t>They do not think that they will get it. </a:t>
            </a:r>
          </a:p>
          <a:p>
            <a:pPr marL="228600" indent="-228600">
              <a:buAutoNum type="arabicPeriod"/>
            </a:pPr>
            <a:r>
              <a:rPr lang="en-US" dirty="0"/>
              <a:t>They only apply for one or two. </a:t>
            </a:r>
          </a:p>
          <a:p>
            <a:pPr marL="228600" indent="-228600">
              <a:buAutoNum type="arabicPeriod"/>
            </a:pPr>
            <a:r>
              <a:rPr lang="en-US" dirty="0"/>
              <a:t>They do not apply for the smaller scholarships. </a:t>
            </a:r>
          </a:p>
          <a:p>
            <a:pPr marL="228600" indent="-228600">
              <a:buAutoNum type="arabicPeriod"/>
            </a:pPr>
            <a:r>
              <a:rPr lang="en-US" dirty="0"/>
              <a:t>They do not think that there are very many out there. </a:t>
            </a:r>
          </a:p>
          <a:p>
            <a:pPr marL="228600" indent="-228600">
              <a:buAutoNum type="arabicPeriod"/>
            </a:pPr>
            <a:r>
              <a:rPr lang="en-US" dirty="0"/>
              <a:t>They overlook local organizations who have scholarships available. </a:t>
            </a:r>
          </a:p>
        </p:txBody>
      </p:sp>
      <p:sp>
        <p:nvSpPr>
          <p:cNvPr id="4" name="Slide Number Placeholder 3"/>
          <p:cNvSpPr>
            <a:spLocks noGrp="1"/>
          </p:cNvSpPr>
          <p:nvPr>
            <p:ph type="sldNum" sz="quarter" idx="5"/>
          </p:nvPr>
        </p:nvSpPr>
        <p:spPr/>
        <p:txBody>
          <a:bodyPr/>
          <a:lstStyle/>
          <a:p>
            <a:fld id="{FBB2583A-0B7D-49E8-A262-55A795F2CD98}" type="slidenum">
              <a:rPr lang="en-US" smtClean="0"/>
              <a:t>3</a:t>
            </a:fld>
            <a:endParaRPr lang="en-US"/>
          </a:p>
        </p:txBody>
      </p:sp>
    </p:spTree>
    <p:extLst>
      <p:ext uri="{BB962C8B-B14F-4D97-AF65-F5344CB8AC3E}">
        <p14:creationId xmlns:p14="http://schemas.microsoft.com/office/powerpoint/2010/main" val="251531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Just because someone has an “important title” does not mean they know how to write a letter of commendation. The title of the person writing it does not matter as much as what the letter says and how well it is written.  </a:t>
            </a:r>
          </a:p>
        </p:txBody>
      </p:sp>
      <p:sp>
        <p:nvSpPr>
          <p:cNvPr id="4" name="Slide Number Placeholder 3"/>
          <p:cNvSpPr>
            <a:spLocks noGrp="1"/>
          </p:cNvSpPr>
          <p:nvPr>
            <p:ph type="sldNum" sz="quarter" idx="5"/>
          </p:nvPr>
        </p:nvSpPr>
        <p:spPr/>
        <p:txBody>
          <a:bodyPr/>
          <a:lstStyle/>
          <a:p>
            <a:fld id="{FBB2583A-0B7D-49E8-A262-55A795F2CD98}" type="slidenum">
              <a:rPr lang="en-US" smtClean="0"/>
              <a:t>12</a:t>
            </a:fld>
            <a:endParaRPr lang="en-US"/>
          </a:p>
        </p:txBody>
      </p:sp>
    </p:spTree>
    <p:extLst>
      <p:ext uri="{BB962C8B-B14F-4D97-AF65-F5344CB8AC3E}">
        <p14:creationId xmlns:p14="http://schemas.microsoft.com/office/powerpoint/2010/main" val="197997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Every scholarship timeline and process is different. It is important when you are looking at scholarships that you pay attention to deadlines and requirements. </a:t>
            </a:r>
          </a:p>
        </p:txBody>
      </p:sp>
      <p:sp>
        <p:nvSpPr>
          <p:cNvPr id="4" name="Slide Number Placeholder 3"/>
          <p:cNvSpPr>
            <a:spLocks noGrp="1"/>
          </p:cNvSpPr>
          <p:nvPr>
            <p:ph type="sldNum" sz="quarter" idx="5"/>
          </p:nvPr>
        </p:nvSpPr>
        <p:spPr/>
        <p:txBody>
          <a:bodyPr/>
          <a:lstStyle/>
          <a:p>
            <a:fld id="{FBB2583A-0B7D-49E8-A262-55A795F2CD98}" type="slidenum">
              <a:rPr lang="en-US" smtClean="0"/>
              <a:t>13</a:t>
            </a:fld>
            <a:endParaRPr lang="en-US"/>
          </a:p>
        </p:txBody>
      </p:sp>
    </p:spTree>
    <p:extLst>
      <p:ext uri="{BB962C8B-B14F-4D97-AF65-F5344CB8AC3E}">
        <p14:creationId xmlns:p14="http://schemas.microsoft.com/office/powerpoint/2010/main" val="358333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Junior year. You want to start looking for scholarships and making sure you are meeting all the requirements.  You start applying the beginning of your senior year. A lot of scholarship deadlines are November and December, so you want to make sure that you know and hit those deadlines. </a:t>
            </a:r>
          </a:p>
          <a:p>
            <a:r>
              <a:rPr lang="en-US" dirty="0"/>
              <a:t>You also what to start applying for scholarships that your university offers once you have been accepted. Those are through the school portals and you do not have access until you have been accepted. Also make sure that you answer all the questions on your college applications carefully. A lot of schools are moving to where their college applications have questions that pertain to scholarship eligibility. So, if you do not answer them fully and correctly then you can not go back and you miss out on scholarship opportunities. </a:t>
            </a:r>
          </a:p>
        </p:txBody>
      </p:sp>
      <p:sp>
        <p:nvSpPr>
          <p:cNvPr id="4" name="Slide Number Placeholder 3"/>
          <p:cNvSpPr>
            <a:spLocks noGrp="1"/>
          </p:cNvSpPr>
          <p:nvPr>
            <p:ph type="sldNum" sz="quarter" idx="5"/>
          </p:nvPr>
        </p:nvSpPr>
        <p:spPr/>
        <p:txBody>
          <a:bodyPr/>
          <a:lstStyle/>
          <a:p>
            <a:fld id="{FBB2583A-0B7D-49E8-A262-55A795F2CD98}" type="slidenum">
              <a:rPr lang="en-US" smtClean="0"/>
              <a:t>14</a:t>
            </a:fld>
            <a:endParaRPr lang="en-US"/>
          </a:p>
        </p:txBody>
      </p:sp>
    </p:spTree>
    <p:extLst>
      <p:ext uri="{BB962C8B-B14F-4D97-AF65-F5344CB8AC3E}">
        <p14:creationId xmlns:p14="http://schemas.microsoft.com/office/powerpoint/2010/main" val="318016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website link for where to </a:t>
            </a:r>
            <a:r>
              <a:rPr lang="en-US"/>
              <a:t>find scholarships. </a:t>
            </a:r>
          </a:p>
        </p:txBody>
      </p:sp>
      <p:sp>
        <p:nvSpPr>
          <p:cNvPr id="4" name="Slide Number Placeholder 3"/>
          <p:cNvSpPr>
            <a:spLocks noGrp="1"/>
          </p:cNvSpPr>
          <p:nvPr>
            <p:ph type="sldNum" sz="quarter" idx="5"/>
          </p:nvPr>
        </p:nvSpPr>
        <p:spPr/>
        <p:txBody>
          <a:bodyPr/>
          <a:lstStyle/>
          <a:p>
            <a:fld id="{FBB2583A-0B7D-49E8-A262-55A795F2CD98}" type="slidenum">
              <a:rPr lang="en-US" smtClean="0"/>
              <a:t>15</a:t>
            </a:fld>
            <a:endParaRPr lang="en-US"/>
          </a:p>
        </p:txBody>
      </p:sp>
    </p:spTree>
    <p:extLst>
      <p:ext uri="{BB962C8B-B14F-4D97-AF65-F5344CB8AC3E}">
        <p14:creationId xmlns:p14="http://schemas.microsoft.com/office/powerpoint/2010/main" val="328449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You should fill out your FASFA even if you do not think you qualify for Pell Grants. There is more things tied to the FASTFA. This includes scholarship opportunities! </a:t>
            </a:r>
          </a:p>
        </p:txBody>
      </p:sp>
      <p:sp>
        <p:nvSpPr>
          <p:cNvPr id="4" name="Slide Number Placeholder 3"/>
          <p:cNvSpPr>
            <a:spLocks noGrp="1"/>
          </p:cNvSpPr>
          <p:nvPr>
            <p:ph type="sldNum" sz="quarter" idx="5"/>
          </p:nvPr>
        </p:nvSpPr>
        <p:spPr/>
        <p:txBody>
          <a:bodyPr/>
          <a:lstStyle/>
          <a:p>
            <a:fld id="{FBB2583A-0B7D-49E8-A262-55A795F2CD98}" type="slidenum">
              <a:rPr lang="en-US" smtClean="0"/>
              <a:t>4</a:t>
            </a:fld>
            <a:endParaRPr lang="en-US"/>
          </a:p>
        </p:txBody>
      </p:sp>
    </p:spTree>
    <p:extLst>
      <p:ext uri="{BB962C8B-B14F-4D97-AF65-F5344CB8AC3E}">
        <p14:creationId xmlns:p14="http://schemas.microsoft.com/office/powerpoint/2010/main" val="16485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Phi Theta Kappa is an international honors society for 2 year colleges. As a member you have access to scholarships that others do not! </a:t>
            </a:r>
          </a:p>
        </p:txBody>
      </p:sp>
      <p:sp>
        <p:nvSpPr>
          <p:cNvPr id="4" name="Slide Number Placeholder 3"/>
          <p:cNvSpPr>
            <a:spLocks noGrp="1"/>
          </p:cNvSpPr>
          <p:nvPr>
            <p:ph type="sldNum" sz="quarter" idx="5"/>
          </p:nvPr>
        </p:nvSpPr>
        <p:spPr/>
        <p:txBody>
          <a:bodyPr/>
          <a:lstStyle/>
          <a:p>
            <a:fld id="{FBB2583A-0B7D-49E8-A262-55A795F2CD98}" type="slidenum">
              <a:rPr lang="en-US" smtClean="0"/>
              <a:t>5</a:t>
            </a:fld>
            <a:endParaRPr lang="en-US"/>
          </a:p>
        </p:txBody>
      </p:sp>
    </p:spTree>
    <p:extLst>
      <p:ext uri="{BB962C8B-B14F-4D97-AF65-F5344CB8AC3E}">
        <p14:creationId xmlns:p14="http://schemas.microsoft.com/office/powerpoint/2010/main" val="386268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Phi Theta Kappa does have scholarships for nonmembers. You just have more money available when you become a member! </a:t>
            </a:r>
          </a:p>
        </p:txBody>
      </p:sp>
      <p:sp>
        <p:nvSpPr>
          <p:cNvPr id="4" name="Slide Number Placeholder 3"/>
          <p:cNvSpPr>
            <a:spLocks noGrp="1"/>
          </p:cNvSpPr>
          <p:nvPr>
            <p:ph type="sldNum" sz="quarter" idx="5"/>
          </p:nvPr>
        </p:nvSpPr>
        <p:spPr/>
        <p:txBody>
          <a:bodyPr/>
          <a:lstStyle/>
          <a:p>
            <a:fld id="{FBB2583A-0B7D-49E8-A262-55A795F2CD98}" type="slidenum">
              <a:rPr lang="en-US" smtClean="0"/>
              <a:t>6</a:t>
            </a:fld>
            <a:endParaRPr lang="en-US"/>
          </a:p>
        </p:txBody>
      </p:sp>
    </p:spTree>
    <p:extLst>
      <p:ext uri="{BB962C8B-B14F-4D97-AF65-F5344CB8AC3E}">
        <p14:creationId xmlns:p14="http://schemas.microsoft.com/office/powerpoint/2010/main" val="60334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Knowing what you are applying for is important. If you do not supply the items they ask for and write an essay for what they are looking for then you will not get the scholarship. Also, it is important to make sure you qualify for the scholarship! </a:t>
            </a:r>
          </a:p>
        </p:txBody>
      </p:sp>
      <p:sp>
        <p:nvSpPr>
          <p:cNvPr id="4" name="Slide Number Placeholder 3"/>
          <p:cNvSpPr>
            <a:spLocks noGrp="1"/>
          </p:cNvSpPr>
          <p:nvPr>
            <p:ph type="sldNum" sz="quarter" idx="5"/>
          </p:nvPr>
        </p:nvSpPr>
        <p:spPr/>
        <p:txBody>
          <a:bodyPr/>
          <a:lstStyle/>
          <a:p>
            <a:fld id="{FBB2583A-0B7D-49E8-A262-55A795F2CD98}" type="slidenum">
              <a:rPr lang="en-US" smtClean="0"/>
              <a:t>7</a:t>
            </a:fld>
            <a:endParaRPr lang="en-US"/>
          </a:p>
        </p:txBody>
      </p:sp>
    </p:spTree>
    <p:extLst>
      <p:ext uri="{BB962C8B-B14F-4D97-AF65-F5344CB8AC3E}">
        <p14:creationId xmlns:p14="http://schemas.microsoft.com/office/powerpoint/2010/main" val="229260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Your academic resume is just as important as anything else on the application. </a:t>
            </a:r>
          </a:p>
        </p:txBody>
      </p:sp>
      <p:sp>
        <p:nvSpPr>
          <p:cNvPr id="4" name="Slide Number Placeholder 3"/>
          <p:cNvSpPr>
            <a:spLocks noGrp="1"/>
          </p:cNvSpPr>
          <p:nvPr>
            <p:ph type="sldNum" sz="quarter" idx="5"/>
          </p:nvPr>
        </p:nvSpPr>
        <p:spPr/>
        <p:txBody>
          <a:bodyPr/>
          <a:lstStyle/>
          <a:p>
            <a:fld id="{FBB2583A-0B7D-49E8-A262-55A795F2CD98}" type="slidenum">
              <a:rPr lang="en-US" smtClean="0"/>
              <a:t>8</a:t>
            </a:fld>
            <a:endParaRPr lang="en-US"/>
          </a:p>
        </p:txBody>
      </p:sp>
    </p:spTree>
    <p:extLst>
      <p:ext uri="{BB962C8B-B14F-4D97-AF65-F5344CB8AC3E}">
        <p14:creationId xmlns:p14="http://schemas.microsoft.com/office/powerpoint/2010/main" val="239560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Do not wait until the last minute! It is important to start as early as you can. There are a lot of things needed for scholarships and you need to make sure you have everything in order so that you can submit the application on time. Waiting until the last minute does not give you the best chance of winning. </a:t>
            </a:r>
          </a:p>
        </p:txBody>
      </p:sp>
      <p:sp>
        <p:nvSpPr>
          <p:cNvPr id="4" name="Slide Number Placeholder 3"/>
          <p:cNvSpPr>
            <a:spLocks noGrp="1"/>
          </p:cNvSpPr>
          <p:nvPr>
            <p:ph type="sldNum" sz="quarter" idx="5"/>
          </p:nvPr>
        </p:nvSpPr>
        <p:spPr/>
        <p:txBody>
          <a:bodyPr/>
          <a:lstStyle/>
          <a:p>
            <a:fld id="{FBB2583A-0B7D-49E8-A262-55A795F2CD98}" type="slidenum">
              <a:rPr lang="en-US" smtClean="0"/>
              <a:t>9</a:t>
            </a:fld>
            <a:endParaRPr lang="en-US"/>
          </a:p>
        </p:txBody>
      </p:sp>
    </p:spTree>
    <p:extLst>
      <p:ext uri="{BB962C8B-B14F-4D97-AF65-F5344CB8AC3E}">
        <p14:creationId xmlns:p14="http://schemas.microsoft.com/office/powerpoint/2010/main" val="307143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Everyone has a story that is unique. Just because you may not have a sad story does not mean that you are less deserving. Scholarships are looking at multiple things, so all the details matter. </a:t>
            </a:r>
          </a:p>
        </p:txBody>
      </p:sp>
      <p:sp>
        <p:nvSpPr>
          <p:cNvPr id="4" name="Slide Number Placeholder 3"/>
          <p:cNvSpPr>
            <a:spLocks noGrp="1"/>
          </p:cNvSpPr>
          <p:nvPr>
            <p:ph type="sldNum" sz="quarter" idx="5"/>
          </p:nvPr>
        </p:nvSpPr>
        <p:spPr/>
        <p:txBody>
          <a:bodyPr/>
          <a:lstStyle/>
          <a:p>
            <a:fld id="{FBB2583A-0B7D-49E8-A262-55A795F2CD98}" type="slidenum">
              <a:rPr lang="en-US" smtClean="0"/>
              <a:t>10</a:t>
            </a:fld>
            <a:endParaRPr lang="en-US"/>
          </a:p>
        </p:txBody>
      </p:sp>
    </p:spTree>
    <p:extLst>
      <p:ext uri="{BB962C8B-B14F-4D97-AF65-F5344CB8AC3E}">
        <p14:creationId xmlns:p14="http://schemas.microsoft.com/office/powerpoint/2010/main" val="270908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While having a good GPA is important, it is not the only thing that goes into consideration. The activities that you do matter just as much. Most scholarships are looking holistically at applicants and not just how they preform in the class room. </a:t>
            </a:r>
          </a:p>
        </p:txBody>
      </p:sp>
      <p:sp>
        <p:nvSpPr>
          <p:cNvPr id="4" name="Slide Number Placeholder 3"/>
          <p:cNvSpPr>
            <a:spLocks noGrp="1"/>
          </p:cNvSpPr>
          <p:nvPr>
            <p:ph type="sldNum" sz="quarter" idx="5"/>
          </p:nvPr>
        </p:nvSpPr>
        <p:spPr/>
        <p:txBody>
          <a:bodyPr/>
          <a:lstStyle/>
          <a:p>
            <a:fld id="{FBB2583A-0B7D-49E8-A262-55A795F2CD98}" type="slidenum">
              <a:rPr lang="en-US" smtClean="0"/>
              <a:t>11</a:t>
            </a:fld>
            <a:endParaRPr lang="en-US"/>
          </a:p>
        </p:txBody>
      </p:sp>
    </p:spTree>
    <p:extLst>
      <p:ext uri="{BB962C8B-B14F-4D97-AF65-F5344CB8AC3E}">
        <p14:creationId xmlns:p14="http://schemas.microsoft.com/office/powerpoint/2010/main" val="80636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59.sv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62.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3.svg"/><Relationship Id="rId4" Type="http://schemas.openxmlformats.org/officeDocument/2006/relationships/image" Target="../media/image63.sv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hyperlink" Target="https://www.careeronestop.org/toolkit/training/find-scholarships.aspx" TargetMode="External"/><Relationship Id="rId18" Type="http://schemas.openxmlformats.org/officeDocument/2006/relationships/hyperlink" Target="https://terryfoundation.org/" TargetMode="External"/><Relationship Id="rId3" Type="http://schemas.openxmlformats.org/officeDocument/2006/relationships/image" Target="../media/image66.png"/><Relationship Id="rId7" Type="http://schemas.openxmlformats.org/officeDocument/2006/relationships/image" Target="../media/image56.png"/><Relationship Id="rId12" Type="http://schemas.openxmlformats.org/officeDocument/2006/relationships/hyperlink" Target="https://studentaid.gov/understand-aid/types/scholarships" TargetMode="External"/><Relationship Id="rId17" Type="http://schemas.openxmlformats.org/officeDocument/2006/relationships/hyperlink" Target="https://www.jkcf.org/?gad_source=1&amp;gclid=Cj0KCQiA88a5BhDPARIsAFj595gFJKYUIAlAfzGeuaZdH1lhHqXd7uHAwTRQV2ZICDk62oNWLmc3ltEaArtNEALw_wcB" TargetMode="External"/><Relationship Id="rId2" Type="http://schemas.openxmlformats.org/officeDocument/2006/relationships/notesSlide" Target="../notesSlides/notesSlide13.xml"/><Relationship Id="rId16" Type="http://schemas.openxmlformats.org/officeDocument/2006/relationships/hyperlink" Target="https://www.coca-colascholarsfoundation.org/" TargetMode="External"/><Relationship Id="rId1" Type="http://schemas.openxmlformats.org/officeDocument/2006/relationships/slideLayout" Target="../slideLayouts/slideLayout7.xml"/><Relationship Id="rId6" Type="http://schemas.openxmlformats.org/officeDocument/2006/relationships/image" Target="../media/image69.svg"/><Relationship Id="rId11" Type="http://schemas.openxmlformats.org/officeDocument/2006/relationships/hyperlink" Target="https://www.arlingtontx.com/scholarships/" TargetMode="External"/><Relationship Id="rId5" Type="http://schemas.openxmlformats.org/officeDocument/2006/relationships/image" Target="../media/image68.png"/><Relationship Id="rId15" Type="http://schemas.openxmlformats.org/officeDocument/2006/relationships/hyperlink" Target="https://www.dellscholars.org/" TargetMode="External"/><Relationship Id="rId10" Type="http://schemas.openxmlformats.org/officeDocument/2006/relationships/image" Target="../media/image71.svg"/><Relationship Id="rId4" Type="http://schemas.openxmlformats.org/officeDocument/2006/relationships/image" Target="../media/image67.svg"/><Relationship Id="rId9" Type="http://schemas.openxmlformats.org/officeDocument/2006/relationships/image" Target="../media/image70.png"/><Relationship Id="rId14" Type="http://schemas.openxmlformats.org/officeDocument/2006/relationships/hyperlink" Target="https://bigfuture.collegeboard.org/scholarship-search"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svg"/><Relationship Id="rId7" Type="http://schemas.openxmlformats.org/officeDocument/2006/relationships/image" Target="../media/image57.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1.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6.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7.svg"/><Relationship Id="rId4" Type="http://schemas.openxmlformats.org/officeDocument/2006/relationships/image" Target="../media/image41.sv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39.svg"/><Relationship Id="rId4" Type="http://schemas.openxmlformats.org/officeDocument/2006/relationships/image" Target="../media/image4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510"/>
        </a:solidFill>
        <a:effectLst/>
      </p:bgPr>
    </p:bg>
    <p:spTree>
      <p:nvGrpSpPr>
        <p:cNvPr id="1" name="">
          <a:extLst>
            <a:ext uri="{FF2B5EF4-FFF2-40B4-BE49-F238E27FC236}">
              <a16:creationId xmlns:a16="http://schemas.microsoft.com/office/drawing/2014/main" id="{E871C69D-C992-65F8-FAAB-174D71496F6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5C557D-5945-DAA0-80F2-7C5582909BCB}"/>
              </a:ext>
            </a:extLst>
          </p:cNvPr>
          <p:cNvGrpSpPr/>
          <p:nvPr/>
        </p:nvGrpSpPr>
        <p:grpSpPr>
          <a:xfrm>
            <a:off x="1028700" y="1028700"/>
            <a:ext cx="16230600" cy="8229600"/>
            <a:chOff x="0" y="0"/>
            <a:chExt cx="5490351" cy="2783840"/>
          </a:xfrm>
        </p:grpSpPr>
        <p:sp>
          <p:nvSpPr>
            <p:cNvPr id="3" name="Freeform 3">
              <a:extLst>
                <a:ext uri="{FF2B5EF4-FFF2-40B4-BE49-F238E27FC236}">
                  <a16:creationId xmlns:a16="http://schemas.microsoft.com/office/drawing/2014/main" id="{68893340-F7A7-7009-DFC1-B98E22ECA1FE}"/>
                </a:ext>
              </a:extLst>
            </p:cNvPr>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65CBC3">
                <a:alpha val="89804"/>
              </a:srgbClr>
            </a:solidFill>
          </p:spPr>
          <p:txBody>
            <a:bodyPr/>
            <a:lstStyle/>
            <a:p>
              <a:endParaRPr lang="en-US"/>
            </a:p>
          </p:txBody>
        </p:sp>
      </p:grpSp>
      <p:grpSp>
        <p:nvGrpSpPr>
          <p:cNvPr id="4" name="Group 4">
            <a:extLst>
              <a:ext uri="{FF2B5EF4-FFF2-40B4-BE49-F238E27FC236}">
                <a16:creationId xmlns:a16="http://schemas.microsoft.com/office/drawing/2014/main" id="{A2D40966-D777-ECFB-F573-9ECDEDD8924B}"/>
              </a:ext>
            </a:extLst>
          </p:cNvPr>
          <p:cNvGrpSpPr/>
          <p:nvPr/>
        </p:nvGrpSpPr>
        <p:grpSpPr>
          <a:xfrm>
            <a:off x="4450516" y="1938507"/>
            <a:ext cx="9386967" cy="5555682"/>
            <a:chOff x="0" y="0"/>
            <a:chExt cx="3175345" cy="1879330"/>
          </a:xfrm>
        </p:grpSpPr>
        <p:sp>
          <p:nvSpPr>
            <p:cNvPr id="5" name="Freeform 5">
              <a:extLst>
                <a:ext uri="{FF2B5EF4-FFF2-40B4-BE49-F238E27FC236}">
                  <a16:creationId xmlns:a16="http://schemas.microsoft.com/office/drawing/2014/main" id="{1A970A51-F810-FF78-503E-89468F6CA012}"/>
                </a:ext>
              </a:extLst>
            </p:cNvPr>
            <p:cNvSpPr/>
            <p:nvPr/>
          </p:nvSpPr>
          <p:spPr>
            <a:xfrm>
              <a:off x="0" y="0"/>
              <a:ext cx="3175345" cy="1879329"/>
            </a:xfrm>
            <a:custGeom>
              <a:avLst/>
              <a:gdLst/>
              <a:ahLst/>
              <a:cxnLst/>
              <a:rect l="l" t="t" r="r" b="b"/>
              <a:pathLst>
                <a:path w="3175345" h="1879329">
                  <a:moveTo>
                    <a:pt x="0" y="0"/>
                  </a:moveTo>
                  <a:lnTo>
                    <a:pt x="3175345" y="0"/>
                  </a:lnTo>
                  <a:lnTo>
                    <a:pt x="3175345" y="1879329"/>
                  </a:lnTo>
                  <a:lnTo>
                    <a:pt x="0" y="1879329"/>
                  </a:lnTo>
                  <a:close/>
                </a:path>
              </a:pathLst>
            </a:custGeom>
            <a:solidFill>
              <a:srgbClr val="FFFFFF"/>
            </a:solidFill>
          </p:spPr>
          <p:txBody>
            <a:bodyPr/>
            <a:lstStyle/>
            <a:p>
              <a:endParaRPr lang="en-US"/>
            </a:p>
          </p:txBody>
        </p:sp>
      </p:grpSp>
      <p:sp>
        <p:nvSpPr>
          <p:cNvPr id="6" name="Freeform 6">
            <a:extLst>
              <a:ext uri="{FF2B5EF4-FFF2-40B4-BE49-F238E27FC236}">
                <a16:creationId xmlns:a16="http://schemas.microsoft.com/office/drawing/2014/main" id="{5C239235-A942-69C2-C416-A4B93EE8C9DD}"/>
              </a:ext>
            </a:extLst>
          </p:cNvPr>
          <p:cNvSpPr/>
          <p:nvPr/>
        </p:nvSpPr>
        <p:spPr>
          <a:xfrm>
            <a:off x="2886439" y="1287278"/>
            <a:ext cx="12515123" cy="7712445"/>
          </a:xfrm>
          <a:custGeom>
            <a:avLst/>
            <a:gdLst/>
            <a:ahLst/>
            <a:cxnLst/>
            <a:rect l="l" t="t" r="r" b="b"/>
            <a:pathLst>
              <a:path w="12515123" h="7712445">
                <a:moveTo>
                  <a:pt x="0" y="0"/>
                </a:moveTo>
                <a:lnTo>
                  <a:pt x="12515122" y="0"/>
                </a:lnTo>
                <a:lnTo>
                  <a:pt x="12515122" y="7712444"/>
                </a:lnTo>
                <a:lnTo>
                  <a:pt x="0" y="771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CF963A4A-2CCF-00CF-6B5F-ABA0B147D404}"/>
              </a:ext>
            </a:extLst>
          </p:cNvPr>
          <p:cNvSpPr txBox="1"/>
          <p:nvPr/>
        </p:nvSpPr>
        <p:spPr>
          <a:xfrm>
            <a:off x="4450516" y="1999111"/>
            <a:ext cx="9270100" cy="1115690"/>
          </a:xfrm>
          <a:prstGeom prst="rect">
            <a:avLst/>
          </a:prstGeom>
        </p:spPr>
        <p:txBody>
          <a:bodyPr lIns="0" tIns="0" rIns="0" bIns="0" rtlCol="0" anchor="t">
            <a:spAutoFit/>
          </a:bodyPr>
          <a:lstStyle/>
          <a:p>
            <a:pPr algn="ctr">
              <a:lnSpc>
                <a:spcPts val="8678"/>
              </a:lnSpc>
            </a:pPr>
            <a:r>
              <a:rPr lang="en-US" sz="6198" b="1" spc="1239" dirty="0">
                <a:solidFill>
                  <a:srgbClr val="000000"/>
                </a:solidFill>
                <a:latin typeface="Mina Bold"/>
                <a:ea typeface="Mina Bold"/>
                <a:cs typeface="Mina Bold"/>
                <a:sym typeface="Mina Bold"/>
              </a:rPr>
              <a:t>Sign In </a:t>
            </a:r>
          </a:p>
        </p:txBody>
      </p:sp>
      <p:pic>
        <p:nvPicPr>
          <p:cNvPr id="9" name="Picture 8" descr="A qr code on a white background&#10;&#10;Description automatically generated">
            <a:extLst>
              <a:ext uri="{FF2B5EF4-FFF2-40B4-BE49-F238E27FC236}">
                <a16:creationId xmlns:a16="http://schemas.microsoft.com/office/drawing/2014/main" id="{D6AAAF92-CB73-2AAD-D94C-F28C1374B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613" y="2967114"/>
            <a:ext cx="4352772" cy="4352772"/>
          </a:xfrm>
          <a:prstGeom prst="rect">
            <a:avLst/>
          </a:prstGeom>
        </p:spPr>
      </p:pic>
    </p:spTree>
    <p:extLst>
      <p:ext uri="{BB962C8B-B14F-4D97-AF65-F5344CB8AC3E}">
        <p14:creationId xmlns:p14="http://schemas.microsoft.com/office/powerpoint/2010/main" val="177524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2A7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79758" y="3088481"/>
            <a:ext cx="6955317" cy="7006271"/>
          </a:xfrm>
          <a:custGeom>
            <a:avLst/>
            <a:gdLst/>
            <a:ahLst/>
            <a:cxnLst/>
            <a:rect l="l" t="t" r="r" b="b"/>
            <a:pathLst>
              <a:path w="6955317" h="7006271">
                <a:moveTo>
                  <a:pt x="0" y="0"/>
                </a:moveTo>
                <a:lnTo>
                  <a:pt x="6955316" y="0"/>
                </a:lnTo>
                <a:lnTo>
                  <a:pt x="6955316" y="7006272"/>
                </a:lnTo>
                <a:lnTo>
                  <a:pt x="0" y="70062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003624" y="8364004"/>
            <a:ext cx="7315200" cy="2615184"/>
          </a:xfrm>
          <a:custGeom>
            <a:avLst/>
            <a:gdLst/>
            <a:ahLst/>
            <a:cxnLst/>
            <a:rect l="l" t="t" r="r" b="b"/>
            <a:pathLst>
              <a:path w="7315200" h="2615184">
                <a:moveTo>
                  <a:pt x="0" y="0"/>
                </a:moveTo>
                <a:lnTo>
                  <a:pt x="7315200" y="0"/>
                </a:lnTo>
                <a:lnTo>
                  <a:pt x="7315200" y="2615184"/>
                </a:lnTo>
                <a:lnTo>
                  <a:pt x="0" y="26151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161082">
            <a:off x="11890422" y="-2671927"/>
            <a:ext cx="7315200" cy="6071616"/>
          </a:xfrm>
          <a:custGeom>
            <a:avLst/>
            <a:gdLst/>
            <a:ahLst/>
            <a:cxnLst/>
            <a:rect l="l" t="t" r="r" b="b"/>
            <a:pathLst>
              <a:path w="7315200" h="6071616">
                <a:moveTo>
                  <a:pt x="0" y="0"/>
                </a:moveTo>
                <a:lnTo>
                  <a:pt x="7315200" y="0"/>
                </a:lnTo>
                <a:lnTo>
                  <a:pt x="7315200" y="6071616"/>
                </a:lnTo>
                <a:lnTo>
                  <a:pt x="0" y="60716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4784609" y="-1250256"/>
            <a:ext cx="4534215" cy="4114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6802023" y="2800826"/>
            <a:ext cx="9937099" cy="5305425"/>
          </a:xfrm>
          <a:prstGeom prst="rect">
            <a:avLst/>
          </a:prstGeom>
        </p:spPr>
        <p:txBody>
          <a:bodyPr lIns="0" tIns="0" rIns="0" bIns="0" rtlCol="0" anchor="t">
            <a:spAutoFit/>
          </a:bodyPr>
          <a:lstStyle/>
          <a:p>
            <a:pPr algn="l">
              <a:lnSpc>
                <a:spcPts val="8400"/>
              </a:lnSpc>
            </a:pPr>
            <a:r>
              <a:rPr lang="en-US" sz="6000" b="1">
                <a:solidFill>
                  <a:srgbClr val="000000"/>
                </a:solidFill>
                <a:latin typeface="Mina Bold"/>
                <a:ea typeface="Mina Bold"/>
                <a:cs typeface="Mina Bold"/>
                <a:sym typeface="Mina Bold"/>
              </a:rPr>
              <a:t>Fact or Cap?</a:t>
            </a:r>
          </a:p>
          <a:p>
            <a:pPr algn="l">
              <a:lnSpc>
                <a:spcPts val="8400"/>
              </a:lnSpc>
            </a:pPr>
            <a:endParaRPr lang="en-US" sz="6000" b="1">
              <a:solidFill>
                <a:srgbClr val="000000"/>
              </a:solidFill>
              <a:latin typeface="Mina Bold"/>
              <a:ea typeface="Mina Bold"/>
              <a:cs typeface="Mina Bold"/>
              <a:sym typeface="Mina Bold"/>
            </a:endParaRPr>
          </a:p>
          <a:p>
            <a:pPr algn="l">
              <a:lnSpc>
                <a:spcPts val="8400"/>
              </a:lnSpc>
              <a:spcBef>
                <a:spcPct val="0"/>
              </a:spcBef>
            </a:pPr>
            <a:r>
              <a:rPr lang="en-US" sz="6000" b="1">
                <a:solidFill>
                  <a:srgbClr val="000000"/>
                </a:solidFill>
                <a:latin typeface="Mina Bold"/>
                <a:ea typeface="Mina Bold"/>
                <a:cs typeface="Mina Bold"/>
                <a:sym typeface="Mina Bold"/>
              </a:rPr>
              <a:t>Details don't matter on an application as long as I have a good "sob story."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5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14606144" y="1028700"/>
            <a:ext cx="3568654" cy="9258300"/>
          </a:xfrm>
          <a:custGeom>
            <a:avLst/>
            <a:gdLst/>
            <a:ahLst/>
            <a:cxnLst/>
            <a:rect l="l" t="t" r="r" b="b"/>
            <a:pathLst>
              <a:path w="3568654" h="9258300">
                <a:moveTo>
                  <a:pt x="0" y="0"/>
                </a:moveTo>
                <a:lnTo>
                  <a:pt x="3568654" y="0"/>
                </a:lnTo>
                <a:lnTo>
                  <a:pt x="356865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854203" y="-1186833"/>
            <a:ext cx="5056590" cy="4114800"/>
          </a:xfrm>
          <a:custGeom>
            <a:avLst/>
            <a:gdLst/>
            <a:ahLst/>
            <a:cxnLst/>
            <a:rect l="l" t="t" r="r" b="b"/>
            <a:pathLst>
              <a:path w="5056590" h="4114800">
                <a:moveTo>
                  <a:pt x="0" y="0"/>
                </a:moveTo>
                <a:lnTo>
                  <a:pt x="5056590" y="0"/>
                </a:lnTo>
                <a:lnTo>
                  <a:pt x="505659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44236" y="6586602"/>
            <a:ext cx="6436655" cy="5101049"/>
          </a:xfrm>
          <a:custGeom>
            <a:avLst/>
            <a:gdLst/>
            <a:ahLst/>
            <a:cxnLst/>
            <a:rect l="l" t="t" r="r" b="b"/>
            <a:pathLst>
              <a:path w="6436655" h="5101049">
                <a:moveTo>
                  <a:pt x="0" y="0"/>
                </a:moveTo>
                <a:lnTo>
                  <a:pt x="6436655" y="0"/>
                </a:lnTo>
                <a:lnTo>
                  <a:pt x="6436655" y="5101049"/>
                </a:lnTo>
                <a:lnTo>
                  <a:pt x="0" y="5101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1465338" y="2962275"/>
            <a:ext cx="12411381" cy="4238625"/>
          </a:xfrm>
          <a:prstGeom prst="rect">
            <a:avLst/>
          </a:prstGeom>
        </p:spPr>
        <p:txBody>
          <a:bodyPr lIns="0" tIns="0" rIns="0" bIns="0" rtlCol="0" anchor="t">
            <a:spAutoFit/>
          </a:bodyPr>
          <a:lstStyle/>
          <a:p>
            <a:pPr algn="l">
              <a:lnSpc>
                <a:spcPts val="8400"/>
              </a:lnSpc>
            </a:pPr>
            <a:r>
              <a:rPr lang="en-US" sz="6000" b="1">
                <a:solidFill>
                  <a:srgbClr val="000000"/>
                </a:solidFill>
                <a:latin typeface="Mina Bold"/>
                <a:ea typeface="Mina Bold"/>
                <a:cs typeface="Mina Bold"/>
                <a:sym typeface="Mina Bold"/>
              </a:rPr>
              <a:t>Fact or Cap?</a:t>
            </a:r>
          </a:p>
          <a:p>
            <a:pPr algn="l">
              <a:lnSpc>
                <a:spcPts val="8400"/>
              </a:lnSpc>
            </a:pPr>
            <a:endParaRPr lang="en-US" sz="6000" b="1">
              <a:solidFill>
                <a:srgbClr val="000000"/>
              </a:solidFill>
              <a:latin typeface="Mina Bold"/>
              <a:ea typeface="Mina Bold"/>
              <a:cs typeface="Mina Bold"/>
              <a:sym typeface="Mina Bold"/>
            </a:endParaRPr>
          </a:p>
          <a:p>
            <a:pPr algn="l">
              <a:lnSpc>
                <a:spcPts val="8400"/>
              </a:lnSpc>
              <a:spcBef>
                <a:spcPct val="0"/>
              </a:spcBef>
            </a:pPr>
            <a:r>
              <a:rPr lang="en-US" sz="6000" b="1">
                <a:solidFill>
                  <a:srgbClr val="000000"/>
                </a:solidFill>
                <a:latin typeface="Mina Bold"/>
                <a:ea typeface="Mina Bold"/>
                <a:cs typeface="Mina Bold"/>
                <a:sym typeface="Mina Bold"/>
              </a:rPr>
              <a:t>GPA matters more than activities on scholarship applications.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2E5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0" y="1768084"/>
            <a:ext cx="6396931" cy="8518916"/>
          </a:xfrm>
          <a:custGeom>
            <a:avLst/>
            <a:gdLst/>
            <a:ahLst/>
            <a:cxnLst/>
            <a:rect l="l" t="t" r="r" b="b"/>
            <a:pathLst>
              <a:path w="6396931" h="8518916">
                <a:moveTo>
                  <a:pt x="0" y="0"/>
                </a:moveTo>
                <a:lnTo>
                  <a:pt x="6396931" y="0"/>
                </a:lnTo>
                <a:lnTo>
                  <a:pt x="6396931" y="8518916"/>
                </a:lnTo>
                <a:lnTo>
                  <a:pt x="0" y="8518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972328" y="-3511842"/>
            <a:ext cx="8039842" cy="7023684"/>
          </a:xfrm>
          <a:custGeom>
            <a:avLst/>
            <a:gdLst/>
            <a:ahLst/>
            <a:cxnLst/>
            <a:rect l="l" t="t" r="r" b="b"/>
            <a:pathLst>
              <a:path w="8039842" h="7023684">
                <a:moveTo>
                  <a:pt x="0" y="0"/>
                </a:moveTo>
                <a:lnTo>
                  <a:pt x="8039842" y="0"/>
                </a:lnTo>
                <a:lnTo>
                  <a:pt x="8039842" y="7023684"/>
                </a:lnTo>
                <a:lnTo>
                  <a:pt x="0" y="70236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0800000">
            <a:off x="14183604" y="-1160396"/>
            <a:ext cx="3934778" cy="411480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0800000">
            <a:off x="10526004" y="8535924"/>
            <a:ext cx="7315200" cy="1444752"/>
          </a:xfrm>
          <a:custGeom>
            <a:avLst/>
            <a:gdLst/>
            <a:ahLst/>
            <a:cxnLst/>
            <a:rect l="l" t="t" r="r" b="b"/>
            <a:pathLst>
              <a:path w="7315200" h="1444752">
                <a:moveTo>
                  <a:pt x="0" y="0"/>
                </a:moveTo>
                <a:lnTo>
                  <a:pt x="7315200" y="0"/>
                </a:lnTo>
                <a:lnTo>
                  <a:pt x="7315200" y="1444752"/>
                </a:lnTo>
                <a:lnTo>
                  <a:pt x="0" y="14447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6853219" y="1895475"/>
            <a:ext cx="9937099" cy="6372225"/>
          </a:xfrm>
          <a:prstGeom prst="rect">
            <a:avLst/>
          </a:prstGeom>
        </p:spPr>
        <p:txBody>
          <a:bodyPr lIns="0" tIns="0" rIns="0" bIns="0" rtlCol="0" anchor="t">
            <a:spAutoFit/>
          </a:bodyPr>
          <a:lstStyle/>
          <a:p>
            <a:pPr algn="l">
              <a:lnSpc>
                <a:spcPts val="8400"/>
              </a:lnSpc>
            </a:pPr>
            <a:r>
              <a:rPr lang="en-US" sz="6000" b="1" dirty="0">
                <a:solidFill>
                  <a:srgbClr val="000000"/>
                </a:solidFill>
                <a:latin typeface="Mina Bold"/>
                <a:ea typeface="Mina Bold"/>
                <a:cs typeface="Mina Bold"/>
                <a:sym typeface="Mina Bold"/>
              </a:rPr>
              <a:t>Fact or Cap?</a:t>
            </a:r>
          </a:p>
          <a:p>
            <a:pPr algn="l">
              <a:lnSpc>
                <a:spcPts val="8400"/>
              </a:lnSpc>
            </a:pPr>
            <a:endParaRPr lang="en-US" sz="6000" b="1" dirty="0">
              <a:solidFill>
                <a:srgbClr val="000000"/>
              </a:solidFill>
              <a:latin typeface="Mina Bold"/>
              <a:ea typeface="Mina Bold"/>
              <a:cs typeface="Mina Bold"/>
              <a:sym typeface="Mina Bold"/>
            </a:endParaRPr>
          </a:p>
          <a:p>
            <a:pPr algn="l">
              <a:lnSpc>
                <a:spcPts val="8400"/>
              </a:lnSpc>
              <a:spcBef>
                <a:spcPct val="0"/>
              </a:spcBef>
            </a:pPr>
            <a:r>
              <a:rPr lang="en-US" sz="6000" b="1" dirty="0">
                <a:solidFill>
                  <a:srgbClr val="000000"/>
                </a:solidFill>
                <a:latin typeface="Mina Bold"/>
                <a:ea typeface="Mina Bold"/>
                <a:cs typeface="Mina Bold"/>
                <a:sym typeface="Mina Bold"/>
              </a:rPr>
              <a:t>Get letters of recommendation from people with important titles.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5CBC3"/>
        </a:solidFill>
        <a:effectLst/>
      </p:bgPr>
    </p:bg>
    <p:spTree>
      <p:nvGrpSpPr>
        <p:cNvPr id="1" name="">
          <a:extLst>
            <a:ext uri="{FF2B5EF4-FFF2-40B4-BE49-F238E27FC236}">
              <a16:creationId xmlns:a16="http://schemas.microsoft.com/office/drawing/2014/main" id="{962B3572-A9D2-7B00-BFF1-FCDC0D404B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C541DC5-199C-D1E8-C215-4836A51D63E8}"/>
              </a:ext>
            </a:extLst>
          </p:cNvPr>
          <p:cNvGrpSpPr/>
          <p:nvPr/>
        </p:nvGrpSpPr>
        <p:grpSpPr>
          <a:xfrm>
            <a:off x="1028700" y="1028700"/>
            <a:ext cx="16230600" cy="8229600"/>
            <a:chOff x="0" y="0"/>
            <a:chExt cx="5490351" cy="2783840"/>
          </a:xfrm>
        </p:grpSpPr>
        <p:sp>
          <p:nvSpPr>
            <p:cNvPr id="3" name="Freeform 3">
              <a:extLst>
                <a:ext uri="{FF2B5EF4-FFF2-40B4-BE49-F238E27FC236}">
                  <a16:creationId xmlns:a16="http://schemas.microsoft.com/office/drawing/2014/main" id="{D4DAB24F-A475-5A93-480A-FD2BD304F439}"/>
                </a:ext>
              </a:extLst>
            </p:cNvPr>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a:extLst>
              <a:ext uri="{FF2B5EF4-FFF2-40B4-BE49-F238E27FC236}">
                <a16:creationId xmlns:a16="http://schemas.microsoft.com/office/drawing/2014/main" id="{476F17E7-32AC-984F-F839-9AE8230E49BF}"/>
              </a:ext>
            </a:extLst>
          </p:cNvPr>
          <p:cNvSpPr/>
          <p:nvPr/>
        </p:nvSpPr>
        <p:spPr>
          <a:xfrm>
            <a:off x="10900401" y="4136152"/>
            <a:ext cx="7161195" cy="5963322"/>
          </a:xfrm>
          <a:custGeom>
            <a:avLst/>
            <a:gdLst/>
            <a:ahLst/>
            <a:cxnLst/>
            <a:rect l="l" t="t" r="r" b="b"/>
            <a:pathLst>
              <a:path w="7161195" h="5963322">
                <a:moveTo>
                  <a:pt x="0" y="0"/>
                </a:moveTo>
                <a:lnTo>
                  <a:pt x="7161194" y="0"/>
                </a:lnTo>
                <a:lnTo>
                  <a:pt x="7161194" y="5963322"/>
                </a:lnTo>
                <a:lnTo>
                  <a:pt x="0" y="5963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2F04171-B944-EA68-C953-79661FBEDAE5}"/>
              </a:ext>
            </a:extLst>
          </p:cNvPr>
          <p:cNvSpPr/>
          <p:nvPr/>
        </p:nvSpPr>
        <p:spPr>
          <a:xfrm rot="2330562">
            <a:off x="-215442" y="-885920"/>
            <a:ext cx="1775903" cy="5020221"/>
          </a:xfrm>
          <a:custGeom>
            <a:avLst/>
            <a:gdLst/>
            <a:ahLst/>
            <a:cxnLst/>
            <a:rect l="l" t="t" r="r" b="b"/>
            <a:pathLst>
              <a:path w="1775903" h="5020221">
                <a:moveTo>
                  <a:pt x="0" y="0"/>
                </a:moveTo>
                <a:lnTo>
                  <a:pt x="1775903" y="0"/>
                </a:lnTo>
                <a:lnTo>
                  <a:pt x="1775903" y="5020222"/>
                </a:lnTo>
                <a:lnTo>
                  <a:pt x="0" y="502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B653400B-2159-B201-9891-8BFA4C0A18AA}"/>
              </a:ext>
            </a:extLst>
          </p:cNvPr>
          <p:cNvSpPr txBox="1"/>
          <p:nvPr/>
        </p:nvSpPr>
        <p:spPr>
          <a:xfrm>
            <a:off x="1524000" y="2208818"/>
            <a:ext cx="10475485" cy="4488408"/>
          </a:xfrm>
          <a:prstGeom prst="rect">
            <a:avLst/>
          </a:prstGeom>
        </p:spPr>
        <p:txBody>
          <a:bodyPr lIns="0" tIns="0" rIns="0" bIns="0" rtlCol="0" anchor="t">
            <a:spAutoFit/>
          </a:bodyPr>
          <a:lstStyle/>
          <a:p>
            <a:pPr algn="l">
              <a:lnSpc>
                <a:spcPts val="7000"/>
              </a:lnSpc>
              <a:spcBef>
                <a:spcPct val="0"/>
              </a:spcBef>
            </a:pPr>
            <a:r>
              <a:rPr lang="en-US" sz="5000" b="1" dirty="0">
                <a:solidFill>
                  <a:srgbClr val="000000"/>
                </a:solidFill>
                <a:latin typeface="Mina Bold"/>
                <a:ea typeface="Mina Bold"/>
                <a:cs typeface="Mina Bold"/>
                <a:sym typeface="Mina Bold"/>
              </a:rPr>
              <a:t>Fact or Cap?</a:t>
            </a:r>
          </a:p>
          <a:p>
            <a:pPr algn="l">
              <a:lnSpc>
                <a:spcPts val="7000"/>
              </a:lnSpc>
              <a:spcBef>
                <a:spcPct val="0"/>
              </a:spcBef>
            </a:pPr>
            <a:endParaRPr lang="en-US" sz="5000" b="1" dirty="0">
              <a:solidFill>
                <a:srgbClr val="000000"/>
              </a:solidFill>
              <a:latin typeface="Mina Bold"/>
              <a:ea typeface="Mina Bold"/>
              <a:cs typeface="Mina Bold"/>
              <a:sym typeface="Mina Bold"/>
            </a:endParaRPr>
          </a:p>
          <a:p>
            <a:pPr algn="l">
              <a:lnSpc>
                <a:spcPts val="7000"/>
              </a:lnSpc>
              <a:spcBef>
                <a:spcPct val="0"/>
              </a:spcBef>
            </a:pPr>
            <a:endParaRPr lang="en-US" sz="5000" b="1" dirty="0">
              <a:solidFill>
                <a:srgbClr val="000000"/>
              </a:solidFill>
              <a:latin typeface="Mina Bold"/>
              <a:ea typeface="Mina Bold"/>
              <a:cs typeface="Mina Bold"/>
              <a:sym typeface="Mina Bold"/>
            </a:endParaRPr>
          </a:p>
          <a:p>
            <a:pPr algn="l">
              <a:lnSpc>
                <a:spcPts val="7000"/>
              </a:lnSpc>
              <a:spcBef>
                <a:spcPct val="0"/>
              </a:spcBef>
            </a:pPr>
            <a:r>
              <a:rPr lang="en-US" sz="5000" b="1" dirty="0">
                <a:solidFill>
                  <a:srgbClr val="000000"/>
                </a:solidFill>
                <a:latin typeface="Mina Bold"/>
                <a:ea typeface="Mina Bold"/>
                <a:cs typeface="Mina Bold"/>
                <a:sym typeface="Mina Bold"/>
              </a:rPr>
              <a:t>All scholarship timelines and processes are the same. </a:t>
            </a:r>
          </a:p>
        </p:txBody>
      </p:sp>
      <p:sp>
        <p:nvSpPr>
          <p:cNvPr id="7" name="Freeform 7">
            <a:extLst>
              <a:ext uri="{FF2B5EF4-FFF2-40B4-BE49-F238E27FC236}">
                <a16:creationId xmlns:a16="http://schemas.microsoft.com/office/drawing/2014/main" id="{BE634190-A867-27F2-76F7-8F0EBA033766}"/>
              </a:ext>
            </a:extLst>
          </p:cNvPr>
          <p:cNvSpPr/>
          <p:nvPr/>
        </p:nvSpPr>
        <p:spPr>
          <a:xfrm>
            <a:off x="13715374" y="-4274581"/>
            <a:ext cx="5495100" cy="6773621"/>
          </a:xfrm>
          <a:custGeom>
            <a:avLst/>
            <a:gdLst/>
            <a:ahLst/>
            <a:cxnLst/>
            <a:rect l="l" t="t" r="r" b="b"/>
            <a:pathLst>
              <a:path w="5495100" h="6773621">
                <a:moveTo>
                  <a:pt x="0" y="0"/>
                </a:moveTo>
                <a:lnTo>
                  <a:pt x="5495100" y="0"/>
                </a:lnTo>
                <a:lnTo>
                  <a:pt x="5495100" y="6773621"/>
                </a:lnTo>
                <a:lnTo>
                  <a:pt x="0" y="67736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61564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510"/>
        </a:solidFill>
        <a:effectLst/>
      </p:bgPr>
    </p:bg>
    <p:spTree>
      <p:nvGrpSpPr>
        <p:cNvPr id="1" name="">
          <a:extLst>
            <a:ext uri="{FF2B5EF4-FFF2-40B4-BE49-F238E27FC236}">
              <a16:creationId xmlns:a16="http://schemas.microsoft.com/office/drawing/2014/main" id="{EF9ECE3A-5F3C-C5C8-1240-ABE493EAE0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B9A1B8E-4650-A9AE-17D9-BFEF6EF510E6}"/>
              </a:ext>
            </a:extLst>
          </p:cNvPr>
          <p:cNvGrpSpPr/>
          <p:nvPr/>
        </p:nvGrpSpPr>
        <p:grpSpPr>
          <a:xfrm>
            <a:off x="1028700" y="1028700"/>
            <a:ext cx="16230600" cy="8229600"/>
            <a:chOff x="0" y="0"/>
            <a:chExt cx="5490351" cy="2783840"/>
          </a:xfrm>
        </p:grpSpPr>
        <p:sp>
          <p:nvSpPr>
            <p:cNvPr id="3" name="Freeform 3">
              <a:extLst>
                <a:ext uri="{FF2B5EF4-FFF2-40B4-BE49-F238E27FC236}">
                  <a16:creationId xmlns:a16="http://schemas.microsoft.com/office/drawing/2014/main" id="{FC3BCF24-774D-138D-6B9E-69A113A35EB8}"/>
                </a:ext>
              </a:extLst>
            </p:cNvPr>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a:extLst>
              <a:ext uri="{FF2B5EF4-FFF2-40B4-BE49-F238E27FC236}">
                <a16:creationId xmlns:a16="http://schemas.microsoft.com/office/drawing/2014/main" id="{4F341881-452D-771D-FD6A-73BF7DBC5969}"/>
              </a:ext>
            </a:extLst>
          </p:cNvPr>
          <p:cNvSpPr/>
          <p:nvPr/>
        </p:nvSpPr>
        <p:spPr>
          <a:xfrm>
            <a:off x="14606144" y="1028700"/>
            <a:ext cx="3568654" cy="9258300"/>
          </a:xfrm>
          <a:custGeom>
            <a:avLst/>
            <a:gdLst/>
            <a:ahLst/>
            <a:cxnLst/>
            <a:rect l="l" t="t" r="r" b="b"/>
            <a:pathLst>
              <a:path w="3568654" h="9258300">
                <a:moveTo>
                  <a:pt x="0" y="0"/>
                </a:moveTo>
                <a:lnTo>
                  <a:pt x="3568654" y="0"/>
                </a:lnTo>
                <a:lnTo>
                  <a:pt x="356865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851066B0-A4EB-4F41-C297-7C46D3047BFF}"/>
              </a:ext>
            </a:extLst>
          </p:cNvPr>
          <p:cNvSpPr/>
          <p:nvPr/>
        </p:nvSpPr>
        <p:spPr>
          <a:xfrm>
            <a:off x="-854203" y="-1186833"/>
            <a:ext cx="5056590" cy="4114800"/>
          </a:xfrm>
          <a:custGeom>
            <a:avLst/>
            <a:gdLst/>
            <a:ahLst/>
            <a:cxnLst/>
            <a:rect l="l" t="t" r="r" b="b"/>
            <a:pathLst>
              <a:path w="5056590" h="4114800">
                <a:moveTo>
                  <a:pt x="0" y="0"/>
                </a:moveTo>
                <a:lnTo>
                  <a:pt x="5056590" y="0"/>
                </a:lnTo>
                <a:lnTo>
                  <a:pt x="505659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3D8C7DD4-1665-CA67-18D6-25774D757ECC}"/>
              </a:ext>
            </a:extLst>
          </p:cNvPr>
          <p:cNvSpPr/>
          <p:nvPr/>
        </p:nvSpPr>
        <p:spPr>
          <a:xfrm>
            <a:off x="-1544236" y="6586602"/>
            <a:ext cx="6436655" cy="5101049"/>
          </a:xfrm>
          <a:custGeom>
            <a:avLst/>
            <a:gdLst/>
            <a:ahLst/>
            <a:cxnLst/>
            <a:rect l="l" t="t" r="r" b="b"/>
            <a:pathLst>
              <a:path w="6436655" h="5101049">
                <a:moveTo>
                  <a:pt x="0" y="0"/>
                </a:moveTo>
                <a:lnTo>
                  <a:pt x="6436655" y="0"/>
                </a:lnTo>
                <a:lnTo>
                  <a:pt x="6436655" y="5101049"/>
                </a:lnTo>
                <a:lnTo>
                  <a:pt x="0" y="5101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8E5C15C1-CEC0-F5CC-17A2-7B2A265D8641}"/>
              </a:ext>
            </a:extLst>
          </p:cNvPr>
          <p:cNvSpPr txBox="1"/>
          <p:nvPr/>
        </p:nvSpPr>
        <p:spPr>
          <a:xfrm>
            <a:off x="2938309" y="4066282"/>
            <a:ext cx="12411381" cy="2154436"/>
          </a:xfrm>
          <a:prstGeom prst="rect">
            <a:avLst/>
          </a:prstGeom>
        </p:spPr>
        <p:txBody>
          <a:bodyPr lIns="0" tIns="0" rIns="0" bIns="0" rtlCol="0" anchor="t">
            <a:spAutoFit/>
          </a:bodyPr>
          <a:lstStyle/>
          <a:p>
            <a:pPr algn="l">
              <a:lnSpc>
                <a:spcPts val="8400"/>
              </a:lnSpc>
            </a:pPr>
            <a:r>
              <a:rPr lang="en-US" sz="6000" b="1" dirty="0">
                <a:solidFill>
                  <a:srgbClr val="000000"/>
                </a:solidFill>
                <a:latin typeface="Mina Bold"/>
                <a:ea typeface="Mina Bold"/>
                <a:cs typeface="Mina Bold"/>
                <a:sym typeface="Mina Bold"/>
              </a:rPr>
              <a:t>Timeline for Applying for Scholarships. </a:t>
            </a:r>
          </a:p>
        </p:txBody>
      </p:sp>
    </p:spTree>
    <p:extLst>
      <p:ext uri="{BB962C8B-B14F-4D97-AF65-F5344CB8AC3E}">
        <p14:creationId xmlns:p14="http://schemas.microsoft.com/office/powerpoint/2010/main" val="9423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2E5F"/>
        </a:solidFill>
        <a:effectLst/>
      </p:bgPr>
    </p:bg>
    <p:spTree>
      <p:nvGrpSpPr>
        <p:cNvPr id="1" name="">
          <a:extLst>
            <a:ext uri="{FF2B5EF4-FFF2-40B4-BE49-F238E27FC236}">
              <a16:creationId xmlns:a16="http://schemas.microsoft.com/office/drawing/2014/main" id="{EF743A26-4278-BB66-A1B0-4FF02B3C25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BE7B-44E9-B906-D3EE-2C8D89B8531F}"/>
              </a:ext>
            </a:extLst>
          </p:cNvPr>
          <p:cNvGrpSpPr/>
          <p:nvPr/>
        </p:nvGrpSpPr>
        <p:grpSpPr>
          <a:xfrm>
            <a:off x="1028700" y="1081520"/>
            <a:ext cx="16230600" cy="8176780"/>
            <a:chOff x="0" y="0"/>
            <a:chExt cx="5490351" cy="2765972"/>
          </a:xfrm>
        </p:grpSpPr>
        <p:sp>
          <p:nvSpPr>
            <p:cNvPr id="3" name="Freeform 3">
              <a:extLst>
                <a:ext uri="{FF2B5EF4-FFF2-40B4-BE49-F238E27FC236}">
                  <a16:creationId xmlns:a16="http://schemas.microsoft.com/office/drawing/2014/main" id="{3751E590-536C-FE8D-A0BA-1C9AC3DFBCB6}"/>
                </a:ext>
              </a:extLst>
            </p:cNvPr>
            <p:cNvSpPr/>
            <p:nvPr/>
          </p:nvSpPr>
          <p:spPr>
            <a:xfrm>
              <a:off x="0" y="0"/>
              <a:ext cx="5490351" cy="2765972"/>
            </a:xfrm>
            <a:custGeom>
              <a:avLst/>
              <a:gdLst/>
              <a:ahLst/>
              <a:cxnLst/>
              <a:rect l="l" t="t" r="r" b="b"/>
              <a:pathLst>
                <a:path w="5490351" h="2765972">
                  <a:moveTo>
                    <a:pt x="0" y="0"/>
                  </a:moveTo>
                  <a:lnTo>
                    <a:pt x="5490351" y="0"/>
                  </a:lnTo>
                  <a:lnTo>
                    <a:pt x="5490351" y="2765972"/>
                  </a:lnTo>
                  <a:lnTo>
                    <a:pt x="0" y="2765972"/>
                  </a:lnTo>
                  <a:close/>
                </a:path>
              </a:pathLst>
            </a:custGeom>
            <a:solidFill>
              <a:srgbClr val="FFFFFF">
                <a:alpha val="89804"/>
              </a:srgbClr>
            </a:solidFill>
          </p:spPr>
          <p:txBody>
            <a:bodyPr/>
            <a:lstStyle/>
            <a:p>
              <a:endParaRPr lang="en-US"/>
            </a:p>
          </p:txBody>
        </p:sp>
      </p:grpSp>
      <p:sp>
        <p:nvSpPr>
          <p:cNvPr id="4" name="Freeform 4">
            <a:extLst>
              <a:ext uri="{FF2B5EF4-FFF2-40B4-BE49-F238E27FC236}">
                <a16:creationId xmlns:a16="http://schemas.microsoft.com/office/drawing/2014/main" id="{467540DA-A043-F63F-C7A0-EBDD9F75CEA0}"/>
              </a:ext>
            </a:extLst>
          </p:cNvPr>
          <p:cNvSpPr/>
          <p:nvPr/>
        </p:nvSpPr>
        <p:spPr>
          <a:xfrm>
            <a:off x="0" y="1028700"/>
            <a:ext cx="5487647" cy="9258300"/>
          </a:xfrm>
          <a:custGeom>
            <a:avLst/>
            <a:gdLst/>
            <a:ahLst/>
            <a:cxnLst/>
            <a:rect l="l" t="t" r="r" b="b"/>
            <a:pathLst>
              <a:path w="5487647" h="9258300">
                <a:moveTo>
                  <a:pt x="0" y="0"/>
                </a:moveTo>
                <a:lnTo>
                  <a:pt x="5487647" y="0"/>
                </a:lnTo>
                <a:lnTo>
                  <a:pt x="5487647"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BE139C1A-3C1D-E9BC-5187-D2DEAC775A86}"/>
              </a:ext>
            </a:extLst>
          </p:cNvPr>
          <p:cNvSpPr/>
          <p:nvPr/>
        </p:nvSpPr>
        <p:spPr>
          <a:xfrm>
            <a:off x="13681916" y="6739370"/>
            <a:ext cx="6190917" cy="5037859"/>
          </a:xfrm>
          <a:custGeom>
            <a:avLst/>
            <a:gdLst/>
            <a:ahLst/>
            <a:cxnLst/>
            <a:rect l="l" t="t" r="r" b="b"/>
            <a:pathLst>
              <a:path w="6190917" h="5037859">
                <a:moveTo>
                  <a:pt x="0" y="0"/>
                </a:moveTo>
                <a:lnTo>
                  <a:pt x="6190918" y="0"/>
                </a:lnTo>
                <a:lnTo>
                  <a:pt x="6190918" y="5037860"/>
                </a:lnTo>
                <a:lnTo>
                  <a:pt x="0" y="5037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32FE4256-B78D-3E82-D6E0-BD4961E23677}"/>
              </a:ext>
            </a:extLst>
          </p:cNvPr>
          <p:cNvSpPr/>
          <p:nvPr/>
        </p:nvSpPr>
        <p:spPr>
          <a:xfrm>
            <a:off x="9966279" y="8235893"/>
            <a:ext cx="5924707" cy="5376672"/>
          </a:xfrm>
          <a:custGeom>
            <a:avLst/>
            <a:gdLst/>
            <a:ahLst/>
            <a:cxnLst/>
            <a:rect l="l" t="t" r="r" b="b"/>
            <a:pathLst>
              <a:path w="5924707" h="5376672">
                <a:moveTo>
                  <a:pt x="0" y="0"/>
                </a:moveTo>
                <a:lnTo>
                  <a:pt x="5924708" y="0"/>
                </a:lnTo>
                <a:lnTo>
                  <a:pt x="5924708" y="5376672"/>
                </a:lnTo>
                <a:lnTo>
                  <a:pt x="0" y="53766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C1D3B33A-9E47-48DF-0C89-776FCFBD4372}"/>
              </a:ext>
            </a:extLst>
          </p:cNvPr>
          <p:cNvSpPr/>
          <p:nvPr/>
        </p:nvSpPr>
        <p:spPr>
          <a:xfrm rot="1058714">
            <a:off x="10826831" y="-4864023"/>
            <a:ext cx="8414368" cy="6983926"/>
          </a:xfrm>
          <a:custGeom>
            <a:avLst/>
            <a:gdLst/>
            <a:ahLst/>
            <a:cxnLst/>
            <a:rect l="l" t="t" r="r" b="b"/>
            <a:pathLst>
              <a:path w="8414368" h="6983926">
                <a:moveTo>
                  <a:pt x="0" y="0"/>
                </a:moveTo>
                <a:lnTo>
                  <a:pt x="8414368" y="0"/>
                </a:lnTo>
                <a:lnTo>
                  <a:pt x="8414368" y="6983926"/>
                </a:lnTo>
                <a:lnTo>
                  <a:pt x="0" y="69839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252EC4F7-C1B9-A531-9202-6D0F124811F6}"/>
              </a:ext>
            </a:extLst>
          </p:cNvPr>
          <p:cNvSpPr txBox="1"/>
          <p:nvPr/>
        </p:nvSpPr>
        <p:spPr>
          <a:xfrm>
            <a:off x="5457521" y="977224"/>
            <a:ext cx="10820399" cy="8385372"/>
          </a:xfrm>
          <a:prstGeom prst="rect">
            <a:avLst/>
          </a:prstGeom>
        </p:spPr>
        <p:txBody>
          <a:bodyPr wrap="square" lIns="0" tIns="0" rIns="0" bIns="0" rtlCol="0" anchor="t">
            <a:spAutoFit/>
          </a:bodyPr>
          <a:lstStyle/>
          <a:p>
            <a:pPr algn="ctr">
              <a:lnSpc>
                <a:spcPct val="110000"/>
              </a:lnSpc>
            </a:pPr>
            <a:r>
              <a:rPr lang="en-US" sz="4800" dirty="0">
                <a:solidFill>
                  <a:schemeClr val="tx2"/>
                </a:solidFill>
              </a:rPr>
              <a:t>Where to find scholarships </a:t>
            </a:r>
          </a:p>
          <a:p>
            <a:pPr marL="228600" indent="-228600">
              <a:lnSpc>
                <a:spcPct val="110000"/>
              </a:lnSpc>
              <a:buFont typeface="+mj-lt"/>
              <a:buAutoNum type="arabicPeriod"/>
            </a:pPr>
            <a:r>
              <a:rPr lang="en-US" sz="2800" dirty="0">
                <a:solidFill>
                  <a:schemeClr val="tx2"/>
                </a:solidFill>
              </a:rPr>
              <a:t> </a:t>
            </a:r>
            <a:r>
              <a:rPr lang="en-US" sz="2800" dirty="0">
                <a:solidFill>
                  <a:schemeClr val="tx1"/>
                </a:solidFill>
              </a:rPr>
              <a:t>https://www.scholarships.com/financial-aid/college-scholarships/scholarship-directory/residence-state/texas* Resident of the U.S. </a:t>
            </a:r>
          </a:p>
          <a:p>
            <a:pPr marL="228600" indent="-228600">
              <a:lnSpc>
                <a:spcPct val="110000"/>
              </a:lnSpc>
              <a:buFont typeface="+mj-lt"/>
              <a:buAutoNum type="arabicPeriod"/>
            </a:pPr>
            <a:r>
              <a:rPr lang="en-US" sz="2800" dirty="0">
                <a:solidFill>
                  <a:schemeClr val="tx2"/>
                </a:solidFill>
              </a:rPr>
              <a:t> </a:t>
            </a:r>
            <a:r>
              <a:rPr lang="en-US" sz="2800" dirty="0">
                <a:solidFill>
                  <a:schemeClr val="tx1"/>
                </a:solidFill>
                <a:hlinkClick r:id="rId11">
                  <a:extLst>
                    <a:ext uri="{A12FA001-AC4F-418D-AE19-62706E023703}">
                      <ahyp:hlinkClr xmlns:ahyp="http://schemas.microsoft.com/office/drawing/2018/hyperlinkcolor" val="tx"/>
                    </a:ext>
                  </a:extLst>
                </a:hlinkClick>
              </a:rPr>
              <a:t>https://www.arlingtontx.com/scholarships/</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hlinkClick r:id="rId12">
                  <a:extLst>
                    <a:ext uri="{A12FA001-AC4F-418D-AE19-62706E023703}">
                      <ahyp:hlinkClr xmlns:ahyp="http://schemas.microsoft.com/office/drawing/2018/hyperlinkcolor" val="tx"/>
                    </a:ext>
                  </a:extLst>
                </a:hlinkClick>
              </a:rPr>
              <a:t>https://studentaid.gov/understand-aid/types/scholarships</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rPr>
              <a:t>The schools you are applying for </a:t>
            </a:r>
          </a:p>
          <a:p>
            <a:pPr marL="228600" indent="-228600">
              <a:lnSpc>
                <a:spcPct val="110000"/>
              </a:lnSpc>
              <a:buFont typeface="+mj-lt"/>
              <a:buAutoNum type="arabicPeriod"/>
            </a:pPr>
            <a:r>
              <a:rPr lang="en-US" sz="2800" dirty="0">
                <a:solidFill>
                  <a:schemeClr val="tx1"/>
                </a:solidFill>
                <a:hlinkClick r:id="rId13">
                  <a:extLst>
                    <a:ext uri="{A12FA001-AC4F-418D-AE19-62706E023703}">
                      <ahyp:hlinkClr xmlns:ahyp="http://schemas.microsoft.com/office/drawing/2018/hyperlinkcolor" val="tx"/>
                    </a:ext>
                  </a:extLst>
                </a:hlinkClick>
              </a:rPr>
              <a:t>https</a:t>
            </a:r>
            <a:endParaRPr lang="en-US" sz="2800" dirty="0"/>
          </a:p>
          <a:p>
            <a:pPr marL="228600" indent="-228600">
              <a:lnSpc>
                <a:spcPct val="110000"/>
              </a:lnSpc>
              <a:buFont typeface="+mj-lt"/>
              <a:buAutoNum type="arabicPeriod"/>
            </a:pPr>
            <a:r>
              <a:rPr lang="en-US" sz="2800" dirty="0">
                <a:solidFill>
                  <a:schemeClr val="tx1"/>
                </a:solidFill>
                <a:hlinkClick r:id="rId13">
                  <a:extLst>
                    <a:ext uri="{A12FA001-AC4F-418D-AE19-62706E023703}">
                      <ahyp:hlinkClr xmlns:ahyp="http://schemas.microsoft.com/office/drawing/2018/hyperlinkcolor" val="tx"/>
                    </a:ext>
                  </a:extLst>
                </a:hlinkClick>
              </a:rPr>
              <a:t>://www.careeronestop.org/toolkit/training/find-scholarships.aspx</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hlinkClick r:id="rId14">
                  <a:extLst>
                    <a:ext uri="{A12FA001-AC4F-418D-AE19-62706E023703}">
                      <ahyp:hlinkClr xmlns:ahyp="http://schemas.microsoft.com/office/drawing/2018/hyperlinkcolor" val="tx"/>
                    </a:ext>
                  </a:extLst>
                </a:hlinkClick>
              </a:rPr>
              <a:t>https://bigfuture.collegeboard.org/scholarship-search</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rPr>
              <a:t>PTK.org</a:t>
            </a:r>
          </a:p>
          <a:p>
            <a:pPr marL="228600" indent="-228600">
              <a:lnSpc>
                <a:spcPct val="110000"/>
              </a:lnSpc>
              <a:buFont typeface="+mj-lt"/>
              <a:buAutoNum type="arabicPeriod"/>
            </a:pPr>
            <a:r>
              <a:rPr lang="en-US" sz="2800" dirty="0">
                <a:solidFill>
                  <a:schemeClr val="tx1"/>
                </a:solidFill>
                <a:hlinkClick r:id="rId15">
                  <a:extLst>
                    <a:ext uri="{A12FA001-AC4F-418D-AE19-62706E023703}">
                      <ahyp:hlinkClr xmlns:ahyp="http://schemas.microsoft.com/office/drawing/2018/hyperlinkcolor" val="tx"/>
                    </a:ext>
                  </a:extLst>
                </a:hlinkClick>
              </a:rPr>
              <a:t>https://www.dellscholars.org/</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hlinkClick r:id="rId16">
                  <a:extLst>
                    <a:ext uri="{A12FA001-AC4F-418D-AE19-62706E023703}">
                      <ahyp:hlinkClr xmlns:ahyp="http://schemas.microsoft.com/office/drawing/2018/hyperlinkcolor" val="tx"/>
                    </a:ext>
                  </a:extLst>
                </a:hlinkClick>
              </a:rPr>
              <a:t>https://www.coca-colascholarsfoundation.org/</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hlinkClick r:id="rId17">
                  <a:extLst>
                    <a:ext uri="{A12FA001-AC4F-418D-AE19-62706E023703}">
                      <ahyp:hlinkClr xmlns:ahyp="http://schemas.microsoft.com/office/drawing/2018/hyperlinkcolor" val="tx"/>
                    </a:ext>
                  </a:extLst>
                </a:hlinkClick>
              </a:rPr>
              <a:t>https://www.jkcf.org/?gad_source=1&amp;gclid=Cj0KCQiA88a5BhDPARIsAFj595gFJKYUIAlAfzGeuaZdH1lhHqXd7uHAwTRQV2ZICDk62oNWLmc3ltEaArtNEALw_wcB</a:t>
            </a:r>
            <a:endParaRPr lang="en-US" sz="2800" dirty="0">
              <a:solidFill>
                <a:schemeClr val="tx1"/>
              </a:solidFill>
            </a:endParaRPr>
          </a:p>
          <a:p>
            <a:pPr marL="228600" indent="-228600">
              <a:lnSpc>
                <a:spcPct val="110000"/>
              </a:lnSpc>
              <a:buFont typeface="+mj-lt"/>
              <a:buAutoNum type="arabicPeriod"/>
            </a:pPr>
            <a:r>
              <a:rPr lang="en-US" sz="2800" dirty="0">
                <a:solidFill>
                  <a:schemeClr val="tx1"/>
                </a:solidFill>
                <a:hlinkClick r:id="rId18">
                  <a:extLst>
                    <a:ext uri="{A12FA001-AC4F-418D-AE19-62706E023703}">
                      <ahyp:hlinkClr xmlns:ahyp="http://schemas.microsoft.com/office/drawing/2018/hyperlinkcolor" val="tx"/>
                    </a:ext>
                  </a:extLst>
                </a:hlinkClick>
              </a:rPr>
              <a:t>https://terryfoundation.org/</a:t>
            </a:r>
            <a:endParaRPr lang="en-US" sz="9999" dirty="0">
              <a:solidFill>
                <a:srgbClr val="000000"/>
              </a:solidFill>
              <a:latin typeface="TAN Mignon"/>
              <a:ea typeface="TAN Mignon"/>
              <a:cs typeface="TAN Mignon"/>
              <a:sym typeface="TAN Mignon"/>
            </a:endParaRPr>
          </a:p>
        </p:txBody>
      </p:sp>
    </p:spTree>
    <p:extLst>
      <p:ext uri="{BB962C8B-B14F-4D97-AF65-F5344CB8AC3E}">
        <p14:creationId xmlns:p14="http://schemas.microsoft.com/office/powerpoint/2010/main" val="264483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2E5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81520"/>
            <a:ext cx="16230600" cy="8176780"/>
            <a:chOff x="0" y="0"/>
            <a:chExt cx="5490351" cy="2765972"/>
          </a:xfrm>
        </p:grpSpPr>
        <p:sp>
          <p:nvSpPr>
            <p:cNvPr id="3" name="Freeform 3"/>
            <p:cNvSpPr/>
            <p:nvPr/>
          </p:nvSpPr>
          <p:spPr>
            <a:xfrm>
              <a:off x="0" y="0"/>
              <a:ext cx="5490351" cy="2765972"/>
            </a:xfrm>
            <a:custGeom>
              <a:avLst/>
              <a:gdLst/>
              <a:ahLst/>
              <a:cxnLst/>
              <a:rect l="l" t="t" r="r" b="b"/>
              <a:pathLst>
                <a:path w="5490351" h="2765972">
                  <a:moveTo>
                    <a:pt x="0" y="0"/>
                  </a:moveTo>
                  <a:lnTo>
                    <a:pt x="5490351" y="0"/>
                  </a:lnTo>
                  <a:lnTo>
                    <a:pt x="5490351" y="2765972"/>
                  </a:lnTo>
                  <a:lnTo>
                    <a:pt x="0" y="2765972"/>
                  </a:lnTo>
                  <a:close/>
                </a:path>
              </a:pathLst>
            </a:custGeom>
            <a:solidFill>
              <a:srgbClr val="FFFFFF">
                <a:alpha val="89804"/>
              </a:srgbClr>
            </a:solidFill>
          </p:spPr>
          <p:txBody>
            <a:bodyPr/>
            <a:lstStyle/>
            <a:p>
              <a:endParaRPr lang="en-US"/>
            </a:p>
          </p:txBody>
        </p:sp>
      </p:grpSp>
      <p:sp>
        <p:nvSpPr>
          <p:cNvPr id="4" name="Freeform 4"/>
          <p:cNvSpPr/>
          <p:nvPr/>
        </p:nvSpPr>
        <p:spPr>
          <a:xfrm>
            <a:off x="0" y="1028700"/>
            <a:ext cx="5487647" cy="9258300"/>
          </a:xfrm>
          <a:custGeom>
            <a:avLst/>
            <a:gdLst/>
            <a:ahLst/>
            <a:cxnLst/>
            <a:rect l="l" t="t" r="r" b="b"/>
            <a:pathLst>
              <a:path w="5487647" h="9258300">
                <a:moveTo>
                  <a:pt x="0" y="0"/>
                </a:moveTo>
                <a:lnTo>
                  <a:pt x="5487647" y="0"/>
                </a:lnTo>
                <a:lnTo>
                  <a:pt x="5487647" y="9258300"/>
                </a:lnTo>
                <a:lnTo>
                  <a:pt x="0" y="9258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3681916" y="6739370"/>
            <a:ext cx="6190917" cy="5037859"/>
          </a:xfrm>
          <a:custGeom>
            <a:avLst/>
            <a:gdLst/>
            <a:ahLst/>
            <a:cxnLst/>
            <a:rect l="l" t="t" r="r" b="b"/>
            <a:pathLst>
              <a:path w="6190917" h="5037859">
                <a:moveTo>
                  <a:pt x="0" y="0"/>
                </a:moveTo>
                <a:lnTo>
                  <a:pt x="6190918" y="0"/>
                </a:lnTo>
                <a:lnTo>
                  <a:pt x="6190918" y="5037860"/>
                </a:lnTo>
                <a:lnTo>
                  <a:pt x="0" y="50378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966279" y="8235893"/>
            <a:ext cx="5924707" cy="5376672"/>
          </a:xfrm>
          <a:custGeom>
            <a:avLst/>
            <a:gdLst/>
            <a:ahLst/>
            <a:cxnLst/>
            <a:rect l="l" t="t" r="r" b="b"/>
            <a:pathLst>
              <a:path w="5924707" h="5376672">
                <a:moveTo>
                  <a:pt x="0" y="0"/>
                </a:moveTo>
                <a:lnTo>
                  <a:pt x="5924708" y="0"/>
                </a:lnTo>
                <a:lnTo>
                  <a:pt x="5924708" y="5376672"/>
                </a:lnTo>
                <a:lnTo>
                  <a:pt x="0" y="53766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058714">
            <a:off x="10826831" y="-4864023"/>
            <a:ext cx="8414368" cy="6983926"/>
          </a:xfrm>
          <a:custGeom>
            <a:avLst/>
            <a:gdLst/>
            <a:ahLst/>
            <a:cxnLst/>
            <a:rect l="l" t="t" r="r" b="b"/>
            <a:pathLst>
              <a:path w="8414368" h="6983926">
                <a:moveTo>
                  <a:pt x="0" y="0"/>
                </a:moveTo>
                <a:lnTo>
                  <a:pt x="8414368" y="0"/>
                </a:lnTo>
                <a:lnTo>
                  <a:pt x="8414368" y="6983926"/>
                </a:lnTo>
                <a:lnTo>
                  <a:pt x="0" y="6983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5106668" y="4435561"/>
            <a:ext cx="10406081" cy="1710531"/>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TAN Mignon"/>
                <a:ea typeface="TAN Mignon"/>
                <a:cs typeface="TAN Mignon"/>
                <a:sym typeface="TAN Mignon"/>
              </a:rPr>
              <a:t>Q &amp; 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5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65CBC3">
                <a:alpha val="89804"/>
              </a:srgbClr>
            </a:solidFill>
          </p:spPr>
          <p:txBody>
            <a:bodyPr/>
            <a:lstStyle/>
            <a:p>
              <a:endParaRPr lang="en-US"/>
            </a:p>
          </p:txBody>
        </p:sp>
      </p:grpSp>
      <p:grpSp>
        <p:nvGrpSpPr>
          <p:cNvPr id="4" name="Group 4"/>
          <p:cNvGrpSpPr/>
          <p:nvPr/>
        </p:nvGrpSpPr>
        <p:grpSpPr>
          <a:xfrm>
            <a:off x="4450516" y="1938507"/>
            <a:ext cx="9386967" cy="5555682"/>
            <a:chOff x="0" y="0"/>
            <a:chExt cx="3175345" cy="1879330"/>
          </a:xfrm>
        </p:grpSpPr>
        <p:sp>
          <p:nvSpPr>
            <p:cNvPr id="5" name="Freeform 5"/>
            <p:cNvSpPr/>
            <p:nvPr/>
          </p:nvSpPr>
          <p:spPr>
            <a:xfrm>
              <a:off x="0" y="0"/>
              <a:ext cx="3175345" cy="1879329"/>
            </a:xfrm>
            <a:custGeom>
              <a:avLst/>
              <a:gdLst/>
              <a:ahLst/>
              <a:cxnLst/>
              <a:rect l="l" t="t" r="r" b="b"/>
              <a:pathLst>
                <a:path w="3175345" h="1879329">
                  <a:moveTo>
                    <a:pt x="0" y="0"/>
                  </a:moveTo>
                  <a:lnTo>
                    <a:pt x="3175345" y="0"/>
                  </a:lnTo>
                  <a:lnTo>
                    <a:pt x="3175345" y="1879329"/>
                  </a:lnTo>
                  <a:lnTo>
                    <a:pt x="0" y="1879329"/>
                  </a:lnTo>
                  <a:close/>
                </a:path>
              </a:pathLst>
            </a:custGeom>
            <a:solidFill>
              <a:srgbClr val="FFFFFF"/>
            </a:solidFill>
          </p:spPr>
          <p:txBody>
            <a:bodyPr/>
            <a:lstStyle/>
            <a:p>
              <a:endParaRPr lang="en-US"/>
            </a:p>
          </p:txBody>
        </p:sp>
      </p:grpSp>
      <p:sp>
        <p:nvSpPr>
          <p:cNvPr id="6" name="Freeform 6"/>
          <p:cNvSpPr/>
          <p:nvPr/>
        </p:nvSpPr>
        <p:spPr>
          <a:xfrm>
            <a:off x="2886439" y="1287278"/>
            <a:ext cx="12515123" cy="7712445"/>
          </a:xfrm>
          <a:custGeom>
            <a:avLst/>
            <a:gdLst/>
            <a:ahLst/>
            <a:cxnLst/>
            <a:rect l="l" t="t" r="r" b="b"/>
            <a:pathLst>
              <a:path w="12515123" h="7712445">
                <a:moveTo>
                  <a:pt x="0" y="0"/>
                </a:moveTo>
                <a:lnTo>
                  <a:pt x="12515122" y="0"/>
                </a:lnTo>
                <a:lnTo>
                  <a:pt x="12515122" y="7712444"/>
                </a:lnTo>
                <a:lnTo>
                  <a:pt x="0" y="7712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4508950" y="3575871"/>
            <a:ext cx="9270100" cy="2157131"/>
          </a:xfrm>
          <a:prstGeom prst="rect">
            <a:avLst/>
          </a:prstGeom>
        </p:spPr>
        <p:txBody>
          <a:bodyPr lIns="0" tIns="0" rIns="0" bIns="0" rtlCol="0" anchor="t">
            <a:spAutoFit/>
          </a:bodyPr>
          <a:lstStyle/>
          <a:p>
            <a:pPr algn="ctr">
              <a:lnSpc>
                <a:spcPts val="8678"/>
              </a:lnSpc>
            </a:pPr>
            <a:r>
              <a:rPr lang="en-US" sz="6198" b="1" spc="1239">
                <a:solidFill>
                  <a:srgbClr val="000000"/>
                </a:solidFill>
                <a:latin typeface="Mina Bold"/>
                <a:ea typeface="Mina Bold"/>
                <a:cs typeface="Mina Bold"/>
                <a:sym typeface="Mina Bold"/>
              </a:rPr>
              <a:t>SCHOLARSHIPS: FACT OR CAP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CBC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10900401" y="4136152"/>
            <a:ext cx="7161195" cy="5963322"/>
          </a:xfrm>
          <a:custGeom>
            <a:avLst/>
            <a:gdLst/>
            <a:ahLst/>
            <a:cxnLst/>
            <a:rect l="l" t="t" r="r" b="b"/>
            <a:pathLst>
              <a:path w="7161195" h="5963322">
                <a:moveTo>
                  <a:pt x="0" y="0"/>
                </a:moveTo>
                <a:lnTo>
                  <a:pt x="7161194" y="0"/>
                </a:lnTo>
                <a:lnTo>
                  <a:pt x="7161194" y="5963322"/>
                </a:lnTo>
                <a:lnTo>
                  <a:pt x="0" y="5963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2330562">
            <a:off x="-215442" y="-885920"/>
            <a:ext cx="1775903" cy="5020221"/>
          </a:xfrm>
          <a:custGeom>
            <a:avLst/>
            <a:gdLst/>
            <a:ahLst/>
            <a:cxnLst/>
            <a:rect l="l" t="t" r="r" b="b"/>
            <a:pathLst>
              <a:path w="1775903" h="5020221">
                <a:moveTo>
                  <a:pt x="0" y="0"/>
                </a:moveTo>
                <a:lnTo>
                  <a:pt x="1775903" y="0"/>
                </a:lnTo>
                <a:lnTo>
                  <a:pt x="1775903" y="5020222"/>
                </a:lnTo>
                <a:lnTo>
                  <a:pt x="0" y="502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1445076" y="4216400"/>
            <a:ext cx="10475485" cy="1749425"/>
          </a:xfrm>
          <a:prstGeom prst="rect">
            <a:avLst/>
          </a:prstGeom>
        </p:spPr>
        <p:txBody>
          <a:bodyPr lIns="0" tIns="0" rIns="0" bIns="0" rtlCol="0" anchor="t">
            <a:spAutoFit/>
          </a:bodyPr>
          <a:lstStyle/>
          <a:p>
            <a:pPr algn="l">
              <a:lnSpc>
                <a:spcPts val="7000"/>
              </a:lnSpc>
              <a:spcBef>
                <a:spcPct val="0"/>
              </a:spcBef>
            </a:pPr>
            <a:r>
              <a:rPr lang="en-US" sz="5000" b="1">
                <a:solidFill>
                  <a:srgbClr val="000000"/>
                </a:solidFill>
                <a:latin typeface="Mina Bold"/>
                <a:ea typeface="Mina Bold"/>
                <a:cs typeface="Mina Bold"/>
                <a:sym typeface="Mina Bold"/>
              </a:rPr>
              <a:t>What are reasons students don't apply for scholarships? </a:t>
            </a:r>
          </a:p>
        </p:txBody>
      </p:sp>
      <p:sp>
        <p:nvSpPr>
          <p:cNvPr id="7" name="Freeform 7"/>
          <p:cNvSpPr/>
          <p:nvPr/>
        </p:nvSpPr>
        <p:spPr>
          <a:xfrm>
            <a:off x="13715374" y="-4274581"/>
            <a:ext cx="5495100" cy="6773621"/>
          </a:xfrm>
          <a:custGeom>
            <a:avLst/>
            <a:gdLst/>
            <a:ahLst/>
            <a:cxnLst/>
            <a:rect l="l" t="t" r="r" b="b"/>
            <a:pathLst>
              <a:path w="5495100" h="6773621">
                <a:moveTo>
                  <a:pt x="0" y="0"/>
                </a:moveTo>
                <a:lnTo>
                  <a:pt x="5495100" y="0"/>
                </a:lnTo>
                <a:lnTo>
                  <a:pt x="5495100" y="6773621"/>
                </a:lnTo>
                <a:lnTo>
                  <a:pt x="0" y="67736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5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0" y="2456686"/>
            <a:ext cx="6074143" cy="7733284"/>
          </a:xfrm>
          <a:custGeom>
            <a:avLst/>
            <a:gdLst/>
            <a:ahLst/>
            <a:cxnLst/>
            <a:rect l="l" t="t" r="r" b="b"/>
            <a:pathLst>
              <a:path w="6074143" h="7733284">
                <a:moveTo>
                  <a:pt x="0" y="0"/>
                </a:moveTo>
                <a:lnTo>
                  <a:pt x="6074143" y="0"/>
                </a:lnTo>
                <a:lnTo>
                  <a:pt x="6074143" y="7733283"/>
                </a:lnTo>
                <a:lnTo>
                  <a:pt x="0" y="7733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4741438" y="7664228"/>
            <a:ext cx="5035723" cy="5245545"/>
          </a:xfrm>
          <a:custGeom>
            <a:avLst/>
            <a:gdLst/>
            <a:ahLst/>
            <a:cxnLst/>
            <a:rect l="l" t="t" r="r" b="b"/>
            <a:pathLst>
              <a:path w="5035723" h="5245545">
                <a:moveTo>
                  <a:pt x="0" y="0"/>
                </a:moveTo>
                <a:lnTo>
                  <a:pt x="5035724" y="0"/>
                </a:lnTo>
                <a:lnTo>
                  <a:pt x="5035724" y="5245544"/>
                </a:lnTo>
                <a:lnTo>
                  <a:pt x="0" y="52455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404082">
            <a:off x="13635216" y="8193677"/>
            <a:ext cx="5362471" cy="1695881"/>
          </a:xfrm>
          <a:custGeom>
            <a:avLst/>
            <a:gdLst/>
            <a:ahLst/>
            <a:cxnLst/>
            <a:rect l="l" t="t" r="r" b="b"/>
            <a:pathLst>
              <a:path w="5362471" h="1695881">
                <a:moveTo>
                  <a:pt x="0" y="0"/>
                </a:moveTo>
                <a:lnTo>
                  <a:pt x="5362471" y="0"/>
                </a:lnTo>
                <a:lnTo>
                  <a:pt x="5362471" y="1695882"/>
                </a:lnTo>
                <a:lnTo>
                  <a:pt x="0" y="1695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4875680" y="-2460818"/>
            <a:ext cx="5387627" cy="4114800"/>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10800000">
            <a:off x="-1241057" y="-740703"/>
            <a:ext cx="7315200" cy="2615184"/>
          </a:xfrm>
          <a:custGeom>
            <a:avLst/>
            <a:gdLst/>
            <a:ahLst/>
            <a:cxnLst/>
            <a:rect l="l" t="t" r="r" b="b"/>
            <a:pathLst>
              <a:path w="7315200" h="2615184">
                <a:moveTo>
                  <a:pt x="0" y="0"/>
                </a:moveTo>
                <a:lnTo>
                  <a:pt x="7315200" y="0"/>
                </a:lnTo>
                <a:lnTo>
                  <a:pt x="7315200" y="2615184"/>
                </a:lnTo>
                <a:lnTo>
                  <a:pt x="0" y="26151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6848843" y="2428875"/>
            <a:ext cx="9937099" cy="5305425"/>
          </a:xfrm>
          <a:prstGeom prst="rect">
            <a:avLst/>
          </a:prstGeom>
        </p:spPr>
        <p:txBody>
          <a:bodyPr lIns="0" tIns="0" rIns="0" bIns="0" rtlCol="0" anchor="t">
            <a:spAutoFit/>
          </a:bodyPr>
          <a:lstStyle/>
          <a:p>
            <a:pPr algn="l">
              <a:lnSpc>
                <a:spcPts val="8400"/>
              </a:lnSpc>
            </a:pPr>
            <a:r>
              <a:rPr lang="en-US" sz="6000" b="1">
                <a:solidFill>
                  <a:srgbClr val="000000"/>
                </a:solidFill>
                <a:latin typeface="Mina Bold"/>
                <a:ea typeface="Mina Bold"/>
                <a:cs typeface="Mina Bold"/>
                <a:sym typeface="Mina Bold"/>
              </a:rPr>
              <a:t>Fact or Cap?</a:t>
            </a:r>
          </a:p>
          <a:p>
            <a:pPr algn="l">
              <a:lnSpc>
                <a:spcPts val="8400"/>
              </a:lnSpc>
            </a:pPr>
            <a:endParaRPr lang="en-US" sz="6000" b="1">
              <a:solidFill>
                <a:srgbClr val="000000"/>
              </a:solidFill>
              <a:latin typeface="Mina Bold"/>
              <a:ea typeface="Mina Bold"/>
              <a:cs typeface="Mina Bold"/>
              <a:sym typeface="Mina Bold"/>
            </a:endParaRPr>
          </a:p>
          <a:p>
            <a:pPr algn="l">
              <a:lnSpc>
                <a:spcPts val="8400"/>
              </a:lnSpc>
              <a:spcBef>
                <a:spcPct val="0"/>
              </a:spcBef>
            </a:pPr>
            <a:r>
              <a:rPr lang="en-US" sz="6000" b="1">
                <a:solidFill>
                  <a:srgbClr val="000000"/>
                </a:solidFill>
                <a:latin typeface="Mina Bold"/>
                <a:ea typeface="Mina Bold"/>
                <a:cs typeface="Mina Bold"/>
                <a:sym typeface="Mina Bold"/>
              </a:rPr>
              <a:t>I don't need to complete the FAFSA if I don't think I will qualify for Pell Grants.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2E5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14613420" y="1028700"/>
            <a:ext cx="3383488" cy="9258300"/>
          </a:xfrm>
          <a:custGeom>
            <a:avLst/>
            <a:gdLst/>
            <a:ahLst/>
            <a:cxnLst/>
            <a:rect l="l" t="t" r="r" b="b"/>
            <a:pathLst>
              <a:path w="3383488" h="9258300">
                <a:moveTo>
                  <a:pt x="0" y="0"/>
                </a:moveTo>
                <a:lnTo>
                  <a:pt x="3383488" y="0"/>
                </a:lnTo>
                <a:lnTo>
                  <a:pt x="3383488"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2810102">
            <a:off x="-203061" y="-3276518"/>
            <a:ext cx="5745276" cy="5945952"/>
          </a:xfrm>
          <a:custGeom>
            <a:avLst/>
            <a:gdLst/>
            <a:ahLst/>
            <a:cxnLst/>
            <a:rect l="l" t="t" r="r" b="b"/>
            <a:pathLst>
              <a:path w="5745276" h="5945952">
                <a:moveTo>
                  <a:pt x="0" y="0"/>
                </a:moveTo>
                <a:lnTo>
                  <a:pt x="5745276" y="0"/>
                </a:lnTo>
                <a:lnTo>
                  <a:pt x="5745276" y="5945952"/>
                </a:lnTo>
                <a:lnTo>
                  <a:pt x="0" y="59459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0" y="-2687223"/>
            <a:ext cx="5387627" cy="4114800"/>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091638" flipV="1">
            <a:off x="-1014652" y="8952718"/>
            <a:ext cx="9119733" cy="2336932"/>
          </a:xfrm>
          <a:custGeom>
            <a:avLst/>
            <a:gdLst/>
            <a:ahLst/>
            <a:cxnLst/>
            <a:rect l="l" t="t" r="r" b="b"/>
            <a:pathLst>
              <a:path w="9119733" h="2336932">
                <a:moveTo>
                  <a:pt x="0" y="2336932"/>
                </a:moveTo>
                <a:lnTo>
                  <a:pt x="9119733" y="2336932"/>
                </a:lnTo>
                <a:lnTo>
                  <a:pt x="9119733" y="0"/>
                </a:lnTo>
                <a:lnTo>
                  <a:pt x="0" y="0"/>
                </a:lnTo>
                <a:lnTo>
                  <a:pt x="0" y="2336932"/>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1396561" y="2428875"/>
            <a:ext cx="10795439" cy="5386090"/>
          </a:xfrm>
          <a:prstGeom prst="rect">
            <a:avLst/>
          </a:prstGeom>
        </p:spPr>
        <p:txBody>
          <a:bodyPr wrap="square" lIns="0" tIns="0" rIns="0" bIns="0" rtlCol="0" anchor="t">
            <a:spAutoFit/>
          </a:bodyPr>
          <a:lstStyle/>
          <a:p>
            <a:pPr algn="l">
              <a:lnSpc>
                <a:spcPts val="8400"/>
              </a:lnSpc>
            </a:pPr>
            <a:r>
              <a:rPr lang="en-US" sz="6000" b="1" dirty="0">
                <a:solidFill>
                  <a:srgbClr val="000000"/>
                </a:solidFill>
                <a:latin typeface="Mina Bold"/>
                <a:ea typeface="Mina Bold"/>
                <a:cs typeface="Mina Bold"/>
                <a:sym typeface="Mina Bold"/>
              </a:rPr>
              <a:t>Fact or Cap?</a:t>
            </a:r>
          </a:p>
          <a:p>
            <a:pPr algn="l">
              <a:lnSpc>
                <a:spcPts val="8400"/>
              </a:lnSpc>
            </a:pPr>
            <a:endParaRPr lang="en-US" sz="6000" b="1" dirty="0">
              <a:solidFill>
                <a:srgbClr val="000000"/>
              </a:solidFill>
              <a:latin typeface="Mina Bold"/>
              <a:ea typeface="Mina Bold"/>
              <a:cs typeface="Mina Bold"/>
              <a:sym typeface="Mina Bold"/>
            </a:endParaRPr>
          </a:p>
          <a:p>
            <a:pPr algn="l">
              <a:lnSpc>
                <a:spcPts val="8400"/>
              </a:lnSpc>
            </a:pPr>
            <a:r>
              <a:rPr lang="en-US" sz="6000" b="1" dirty="0">
                <a:solidFill>
                  <a:srgbClr val="000000"/>
                </a:solidFill>
                <a:latin typeface="Mina Bold"/>
                <a:ea typeface="Mina Bold"/>
                <a:cs typeface="Mina Bold"/>
                <a:sym typeface="Mina Bold"/>
              </a:rPr>
              <a:t>Phi Theta Kappa members are eligible for nearly </a:t>
            </a:r>
          </a:p>
          <a:p>
            <a:pPr algn="l">
              <a:lnSpc>
                <a:spcPts val="8400"/>
              </a:lnSpc>
              <a:spcBef>
                <a:spcPct val="0"/>
              </a:spcBef>
            </a:pPr>
            <a:r>
              <a:rPr lang="en-US" sz="6000" b="1" dirty="0">
                <a:solidFill>
                  <a:srgbClr val="000000"/>
                </a:solidFill>
                <a:latin typeface="Mina Bold"/>
                <a:ea typeface="Mina Bold"/>
                <a:cs typeface="Mina Bold"/>
                <a:sym typeface="Mina Bold"/>
              </a:rPr>
              <a:t>$246 million in scholarships.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2A7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0" y="2778780"/>
            <a:ext cx="6880260" cy="7508220"/>
          </a:xfrm>
          <a:custGeom>
            <a:avLst/>
            <a:gdLst/>
            <a:ahLst/>
            <a:cxnLst/>
            <a:rect l="l" t="t" r="r" b="b"/>
            <a:pathLst>
              <a:path w="6880260" h="7508220">
                <a:moveTo>
                  <a:pt x="0" y="0"/>
                </a:moveTo>
                <a:lnTo>
                  <a:pt x="6880260" y="0"/>
                </a:lnTo>
                <a:lnTo>
                  <a:pt x="6880260" y="7508220"/>
                </a:lnTo>
                <a:lnTo>
                  <a:pt x="0" y="75082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6880260" y="2962275"/>
            <a:ext cx="9937099" cy="4238625"/>
          </a:xfrm>
          <a:prstGeom prst="rect">
            <a:avLst/>
          </a:prstGeom>
        </p:spPr>
        <p:txBody>
          <a:bodyPr lIns="0" tIns="0" rIns="0" bIns="0" rtlCol="0" anchor="t">
            <a:spAutoFit/>
          </a:bodyPr>
          <a:lstStyle/>
          <a:p>
            <a:pPr algn="l">
              <a:lnSpc>
                <a:spcPts val="8400"/>
              </a:lnSpc>
            </a:pPr>
            <a:r>
              <a:rPr lang="en-US" sz="6000" b="1">
                <a:solidFill>
                  <a:srgbClr val="000000"/>
                </a:solidFill>
                <a:latin typeface="Mina Bold"/>
                <a:ea typeface="Mina Bold"/>
                <a:cs typeface="Mina Bold"/>
                <a:sym typeface="Mina Bold"/>
              </a:rPr>
              <a:t>Fact or Cap?</a:t>
            </a:r>
          </a:p>
          <a:p>
            <a:pPr algn="l">
              <a:lnSpc>
                <a:spcPts val="8400"/>
              </a:lnSpc>
            </a:pPr>
            <a:endParaRPr lang="en-US" sz="6000" b="1">
              <a:solidFill>
                <a:srgbClr val="000000"/>
              </a:solidFill>
              <a:latin typeface="Mina Bold"/>
              <a:ea typeface="Mina Bold"/>
              <a:cs typeface="Mina Bold"/>
              <a:sym typeface="Mina Bold"/>
            </a:endParaRPr>
          </a:p>
          <a:p>
            <a:pPr algn="l">
              <a:lnSpc>
                <a:spcPts val="8400"/>
              </a:lnSpc>
              <a:spcBef>
                <a:spcPct val="0"/>
              </a:spcBef>
            </a:pPr>
            <a:r>
              <a:rPr lang="en-US" sz="6000" b="1">
                <a:solidFill>
                  <a:srgbClr val="000000"/>
                </a:solidFill>
                <a:latin typeface="Mina Bold"/>
                <a:ea typeface="Mina Bold"/>
                <a:cs typeface="Mina Bold"/>
                <a:sym typeface="Mina Bold"/>
              </a:rPr>
              <a:t>Phi Theta Kappa only offers scholarships to members.</a:t>
            </a:r>
          </a:p>
        </p:txBody>
      </p:sp>
      <p:sp>
        <p:nvSpPr>
          <p:cNvPr id="6" name="Freeform 6"/>
          <p:cNvSpPr/>
          <p:nvPr/>
        </p:nvSpPr>
        <p:spPr>
          <a:xfrm>
            <a:off x="16252330" y="-2091928"/>
            <a:ext cx="4348534" cy="4114800"/>
          </a:xfrm>
          <a:custGeom>
            <a:avLst/>
            <a:gdLst/>
            <a:ahLst/>
            <a:cxnLst/>
            <a:rect l="l" t="t" r="r" b="b"/>
            <a:pathLst>
              <a:path w="4348534" h="4114800">
                <a:moveTo>
                  <a:pt x="0" y="0"/>
                </a:moveTo>
                <a:lnTo>
                  <a:pt x="4348534" y="0"/>
                </a:lnTo>
                <a:lnTo>
                  <a:pt x="434853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1938937" y="-845820"/>
            <a:ext cx="7315200" cy="1874520"/>
          </a:xfrm>
          <a:custGeom>
            <a:avLst/>
            <a:gdLst/>
            <a:ahLst/>
            <a:cxnLst/>
            <a:rect l="l" t="t" r="r" b="b"/>
            <a:pathLst>
              <a:path w="7315200" h="1874520">
                <a:moveTo>
                  <a:pt x="0" y="0"/>
                </a:moveTo>
                <a:lnTo>
                  <a:pt x="7315200" y="0"/>
                </a:lnTo>
                <a:lnTo>
                  <a:pt x="7315200" y="1874520"/>
                </a:lnTo>
                <a:lnTo>
                  <a:pt x="0" y="18745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5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0" y="3273839"/>
            <a:ext cx="7236845" cy="7013161"/>
          </a:xfrm>
          <a:custGeom>
            <a:avLst/>
            <a:gdLst/>
            <a:ahLst/>
            <a:cxnLst/>
            <a:rect l="l" t="t" r="r" b="b"/>
            <a:pathLst>
              <a:path w="7236845" h="7013161">
                <a:moveTo>
                  <a:pt x="0" y="0"/>
                </a:moveTo>
                <a:lnTo>
                  <a:pt x="7236845" y="0"/>
                </a:lnTo>
                <a:lnTo>
                  <a:pt x="7236845" y="7013161"/>
                </a:lnTo>
                <a:lnTo>
                  <a:pt x="0" y="70131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4038058" y="7200900"/>
            <a:ext cx="3934778" cy="4114800"/>
          </a:xfrm>
          <a:custGeom>
            <a:avLst/>
            <a:gdLst/>
            <a:ahLst/>
            <a:cxnLst/>
            <a:rect l="l" t="t" r="r" b="b"/>
            <a:pathLst>
              <a:path w="3934778" h="4114800">
                <a:moveTo>
                  <a:pt x="0" y="0"/>
                </a:moveTo>
                <a:lnTo>
                  <a:pt x="3934778" y="0"/>
                </a:lnTo>
                <a:lnTo>
                  <a:pt x="39347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3215238" y="-3515568"/>
            <a:ext cx="6990159" cy="5688242"/>
          </a:xfrm>
          <a:custGeom>
            <a:avLst/>
            <a:gdLst/>
            <a:ahLst/>
            <a:cxnLst/>
            <a:rect l="l" t="t" r="r" b="b"/>
            <a:pathLst>
              <a:path w="6990159" h="5688242">
                <a:moveTo>
                  <a:pt x="0" y="0"/>
                </a:moveTo>
                <a:lnTo>
                  <a:pt x="6990160" y="0"/>
                </a:lnTo>
                <a:lnTo>
                  <a:pt x="6990160" y="5688242"/>
                </a:lnTo>
                <a:lnTo>
                  <a:pt x="0" y="5688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146832">
            <a:off x="-569777" y="8967208"/>
            <a:ext cx="4309291" cy="910338"/>
          </a:xfrm>
          <a:custGeom>
            <a:avLst/>
            <a:gdLst/>
            <a:ahLst/>
            <a:cxnLst/>
            <a:rect l="l" t="t" r="r" b="b"/>
            <a:pathLst>
              <a:path w="4309291" h="910338">
                <a:moveTo>
                  <a:pt x="0" y="0"/>
                </a:moveTo>
                <a:lnTo>
                  <a:pt x="4309291" y="0"/>
                </a:lnTo>
                <a:lnTo>
                  <a:pt x="4309291" y="910338"/>
                </a:lnTo>
                <a:lnTo>
                  <a:pt x="0" y="9103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8003642">
            <a:off x="16181019" y="-1926995"/>
            <a:ext cx="1732852" cy="4898522"/>
          </a:xfrm>
          <a:custGeom>
            <a:avLst/>
            <a:gdLst/>
            <a:ahLst/>
            <a:cxnLst/>
            <a:rect l="l" t="t" r="r" b="b"/>
            <a:pathLst>
              <a:path w="1732852" h="4898522">
                <a:moveTo>
                  <a:pt x="0" y="0"/>
                </a:moveTo>
                <a:lnTo>
                  <a:pt x="1732853" y="0"/>
                </a:lnTo>
                <a:lnTo>
                  <a:pt x="1732853" y="4898523"/>
                </a:lnTo>
                <a:lnTo>
                  <a:pt x="0" y="48985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6773219" y="2428875"/>
            <a:ext cx="9937099" cy="5305425"/>
          </a:xfrm>
          <a:prstGeom prst="rect">
            <a:avLst/>
          </a:prstGeom>
        </p:spPr>
        <p:txBody>
          <a:bodyPr lIns="0" tIns="0" rIns="0" bIns="0" rtlCol="0" anchor="t">
            <a:spAutoFit/>
          </a:bodyPr>
          <a:lstStyle/>
          <a:p>
            <a:pPr algn="l">
              <a:lnSpc>
                <a:spcPts val="8400"/>
              </a:lnSpc>
            </a:pPr>
            <a:r>
              <a:rPr lang="en-US" sz="6000" b="1">
                <a:solidFill>
                  <a:srgbClr val="000000"/>
                </a:solidFill>
                <a:latin typeface="Mina Bold"/>
                <a:ea typeface="Mina Bold"/>
                <a:cs typeface="Mina Bold"/>
                <a:sym typeface="Mina Bold"/>
              </a:rPr>
              <a:t>Fact or Cap?</a:t>
            </a:r>
          </a:p>
          <a:p>
            <a:pPr algn="l">
              <a:lnSpc>
                <a:spcPts val="8400"/>
              </a:lnSpc>
            </a:pPr>
            <a:endParaRPr lang="en-US" sz="6000" b="1">
              <a:solidFill>
                <a:srgbClr val="000000"/>
              </a:solidFill>
              <a:latin typeface="Mina Bold"/>
              <a:ea typeface="Mina Bold"/>
              <a:cs typeface="Mina Bold"/>
              <a:sym typeface="Mina Bold"/>
            </a:endParaRPr>
          </a:p>
          <a:p>
            <a:pPr algn="l">
              <a:lnSpc>
                <a:spcPts val="8400"/>
              </a:lnSpc>
              <a:spcBef>
                <a:spcPct val="0"/>
              </a:spcBef>
            </a:pPr>
            <a:r>
              <a:rPr lang="en-US" sz="6000" b="1">
                <a:solidFill>
                  <a:srgbClr val="000000"/>
                </a:solidFill>
                <a:latin typeface="Mina Bold"/>
                <a:ea typeface="Mina Bold"/>
                <a:cs typeface="Mina Bold"/>
                <a:sym typeface="Mina Bold"/>
              </a:rPr>
              <a:t>Knowing a scholarship's purpose is important when applying.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2E5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FFFFF">
                <a:alpha val="89804"/>
              </a:srgbClr>
            </a:solidFill>
          </p:spPr>
          <p:txBody>
            <a:bodyPr/>
            <a:lstStyle/>
            <a:p>
              <a:endParaRPr lang="en-US"/>
            </a:p>
          </p:txBody>
        </p:sp>
      </p:grpSp>
      <p:sp>
        <p:nvSpPr>
          <p:cNvPr id="4" name="Freeform 4"/>
          <p:cNvSpPr/>
          <p:nvPr/>
        </p:nvSpPr>
        <p:spPr>
          <a:xfrm>
            <a:off x="0" y="2707832"/>
            <a:ext cx="8094257" cy="7579168"/>
          </a:xfrm>
          <a:custGeom>
            <a:avLst/>
            <a:gdLst/>
            <a:ahLst/>
            <a:cxnLst/>
            <a:rect l="l" t="t" r="r" b="b"/>
            <a:pathLst>
              <a:path w="8094257" h="7579168">
                <a:moveTo>
                  <a:pt x="0" y="0"/>
                </a:moveTo>
                <a:lnTo>
                  <a:pt x="8094257" y="0"/>
                </a:lnTo>
                <a:lnTo>
                  <a:pt x="8094257" y="7579168"/>
                </a:lnTo>
                <a:lnTo>
                  <a:pt x="0" y="7579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486400" y="306324"/>
            <a:ext cx="7315200" cy="1444752"/>
          </a:xfrm>
          <a:custGeom>
            <a:avLst/>
            <a:gdLst/>
            <a:ahLst/>
            <a:cxnLst/>
            <a:rect l="l" t="t" r="r" b="b"/>
            <a:pathLst>
              <a:path w="7315200" h="1444752">
                <a:moveTo>
                  <a:pt x="0" y="0"/>
                </a:moveTo>
                <a:lnTo>
                  <a:pt x="7315200" y="0"/>
                </a:lnTo>
                <a:lnTo>
                  <a:pt x="7315200" y="1444752"/>
                </a:lnTo>
                <a:lnTo>
                  <a:pt x="0" y="14447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4116011" y="7288862"/>
            <a:ext cx="4954533" cy="4818284"/>
          </a:xfrm>
          <a:custGeom>
            <a:avLst/>
            <a:gdLst/>
            <a:ahLst/>
            <a:cxnLst/>
            <a:rect l="l" t="t" r="r" b="b"/>
            <a:pathLst>
              <a:path w="4954533" h="4818284">
                <a:moveTo>
                  <a:pt x="0" y="0"/>
                </a:moveTo>
                <a:lnTo>
                  <a:pt x="4954533" y="0"/>
                </a:lnTo>
                <a:lnTo>
                  <a:pt x="4954533" y="4818284"/>
                </a:lnTo>
                <a:lnTo>
                  <a:pt x="0" y="481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8100000">
            <a:off x="16822587" y="7200900"/>
            <a:ext cx="1455610" cy="4114800"/>
          </a:xfrm>
          <a:custGeom>
            <a:avLst/>
            <a:gdLst/>
            <a:ahLst/>
            <a:cxnLst/>
            <a:rect l="l" t="t" r="r" b="b"/>
            <a:pathLst>
              <a:path w="1455610" h="4114800">
                <a:moveTo>
                  <a:pt x="0" y="0"/>
                </a:moveTo>
                <a:lnTo>
                  <a:pt x="1455610" y="0"/>
                </a:lnTo>
                <a:lnTo>
                  <a:pt x="145561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6753209" y="2428875"/>
            <a:ext cx="9937099" cy="5305425"/>
          </a:xfrm>
          <a:prstGeom prst="rect">
            <a:avLst/>
          </a:prstGeom>
        </p:spPr>
        <p:txBody>
          <a:bodyPr lIns="0" tIns="0" rIns="0" bIns="0" rtlCol="0" anchor="t">
            <a:spAutoFit/>
          </a:bodyPr>
          <a:lstStyle/>
          <a:p>
            <a:pPr algn="l">
              <a:lnSpc>
                <a:spcPts val="8400"/>
              </a:lnSpc>
            </a:pPr>
            <a:r>
              <a:rPr lang="en-US" sz="6000" b="1">
                <a:solidFill>
                  <a:srgbClr val="000000"/>
                </a:solidFill>
                <a:latin typeface="Mina Bold"/>
                <a:ea typeface="Mina Bold"/>
                <a:cs typeface="Mina Bold"/>
                <a:sym typeface="Mina Bold"/>
              </a:rPr>
              <a:t>Fact or Cap?</a:t>
            </a:r>
          </a:p>
          <a:p>
            <a:pPr algn="l">
              <a:lnSpc>
                <a:spcPts val="8400"/>
              </a:lnSpc>
            </a:pPr>
            <a:endParaRPr lang="en-US" sz="6000" b="1">
              <a:solidFill>
                <a:srgbClr val="000000"/>
              </a:solidFill>
              <a:latin typeface="Mina Bold"/>
              <a:ea typeface="Mina Bold"/>
              <a:cs typeface="Mina Bold"/>
              <a:sym typeface="Mina Bold"/>
            </a:endParaRPr>
          </a:p>
          <a:p>
            <a:pPr algn="l">
              <a:lnSpc>
                <a:spcPts val="8400"/>
              </a:lnSpc>
            </a:pPr>
            <a:r>
              <a:rPr lang="en-US" sz="6000" b="1">
                <a:solidFill>
                  <a:srgbClr val="000000"/>
                </a:solidFill>
                <a:latin typeface="Mina Bold"/>
                <a:ea typeface="Mina Bold"/>
                <a:cs typeface="Mina Bold"/>
                <a:sym typeface="Mina Bold"/>
              </a:rPr>
              <a:t>There is no need to keep an academic resume. </a:t>
            </a:r>
          </a:p>
          <a:p>
            <a:pPr algn="l">
              <a:lnSpc>
                <a:spcPts val="8400"/>
              </a:lnSpc>
              <a:spcBef>
                <a:spcPct val="0"/>
              </a:spcBef>
            </a:pPr>
            <a:endParaRPr lang="en-US" sz="6000" b="1">
              <a:solidFill>
                <a:srgbClr val="000000"/>
              </a:solidFill>
              <a:latin typeface="Mina Bold"/>
              <a:ea typeface="Mina Bold"/>
              <a:cs typeface="Mina Bold"/>
              <a:sym typeface="Mina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CBC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864"/>
            <a:ext cx="16230600" cy="8250436"/>
            <a:chOff x="0" y="0"/>
            <a:chExt cx="5490351" cy="2790888"/>
          </a:xfrm>
        </p:grpSpPr>
        <p:sp>
          <p:nvSpPr>
            <p:cNvPr id="3" name="Freeform 3"/>
            <p:cNvSpPr/>
            <p:nvPr/>
          </p:nvSpPr>
          <p:spPr>
            <a:xfrm>
              <a:off x="0" y="0"/>
              <a:ext cx="5490351" cy="2790888"/>
            </a:xfrm>
            <a:custGeom>
              <a:avLst/>
              <a:gdLst/>
              <a:ahLst/>
              <a:cxnLst/>
              <a:rect l="l" t="t" r="r" b="b"/>
              <a:pathLst>
                <a:path w="5490351" h="2790888">
                  <a:moveTo>
                    <a:pt x="0" y="0"/>
                  </a:moveTo>
                  <a:lnTo>
                    <a:pt x="5490351" y="0"/>
                  </a:lnTo>
                  <a:lnTo>
                    <a:pt x="5490351" y="2790888"/>
                  </a:lnTo>
                  <a:lnTo>
                    <a:pt x="0" y="2790888"/>
                  </a:lnTo>
                  <a:close/>
                </a:path>
              </a:pathLst>
            </a:custGeom>
            <a:solidFill>
              <a:srgbClr val="FFFFFF">
                <a:alpha val="89804"/>
              </a:srgbClr>
            </a:solidFill>
          </p:spPr>
          <p:txBody>
            <a:bodyPr/>
            <a:lstStyle/>
            <a:p>
              <a:endParaRPr lang="en-US"/>
            </a:p>
          </p:txBody>
        </p:sp>
      </p:grpSp>
      <p:sp>
        <p:nvSpPr>
          <p:cNvPr id="4" name="Freeform 4"/>
          <p:cNvSpPr/>
          <p:nvPr/>
        </p:nvSpPr>
        <p:spPr>
          <a:xfrm>
            <a:off x="11909690" y="1845275"/>
            <a:ext cx="6281279" cy="8344694"/>
          </a:xfrm>
          <a:custGeom>
            <a:avLst/>
            <a:gdLst/>
            <a:ahLst/>
            <a:cxnLst/>
            <a:rect l="l" t="t" r="r" b="b"/>
            <a:pathLst>
              <a:path w="6281279" h="8344694">
                <a:moveTo>
                  <a:pt x="0" y="0"/>
                </a:moveTo>
                <a:lnTo>
                  <a:pt x="6281279" y="0"/>
                </a:lnTo>
                <a:lnTo>
                  <a:pt x="6281279" y="8344694"/>
                </a:lnTo>
                <a:lnTo>
                  <a:pt x="0" y="83446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175969" y="7166764"/>
            <a:ext cx="5246660" cy="4944977"/>
          </a:xfrm>
          <a:custGeom>
            <a:avLst/>
            <a:gdLst/>
            <a:ahLst/>
            <a:cxnLst/>
            <a:rect l="l" t="t" r="r" b="b"/>
            <a:pathLst>
              <a:path w="5246660" h="4944977">
                <a:moveTo>
                  <a:pt x="0" y="0"/>
                </a:moveTo>
                <a:lnTo>
                  <a:pt x="5246660" y="0"/>
                </a:lnTo>
                <a:lnTo>
                  <a:pt x="5246660" y="4944977"/>
                </a:lnTo>
                <a:lnTo>
                  <a:pt x="0" y="49449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956485" y="7581853"/>
            <a:ext cx="5387627" cy="4114800"/>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539359">
            <a:off x="13640207" y="477012"/>
            <a:ext cx="5223078" cy="1103375"/>
          </a:xfrm>
          <a:custGeom>
            <a:avLst/>
            <a:gdLst/>
            <a:ahLst/>
            <a:cxnLst/>
            <a:rect l="l" t="t" r="r" b="b"/>
            <a:pathLst>
              <a:path w="5223078" h="1103375">
                <a:moveTo>
                  <a:pt x="0" y="0"/>
                </a:moveTo>
                <a:lnTo>
                  <a:pt x="5223078" y="0"/>
                </a:lnTo>
                <a:lnTo>
                  <a:pt x="5223078" y="1103376"/>
                </a:lnTo>
                <a:lnTo>
                  <a:pt x="0" y="11033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1409761" y="2068883"/>
            <a:ext cx="9937099" cy="5305425"/>
          </a:xfrm>
          <a:prstGeom prst="rect">
            <a:avLst/>
          </a:prstGeom>
        </p:spPr>
        <p:txBody>
          <a:bodyPr lIns="0" tIns="0" rIns="0" bIns="0" rtlCol="0" anchor="t">
            <a:spAutoFit/>
          </a:bodyPr>
          <a:lstStyle/>
          <a:p>
            <a:pPr algn="l">
              <a:lnSpc>
                <a:spcPts val="8400"/>
              </a:lnSpc>
            </a:pPr>
            <a:r>
              <a:rPr lang="en-US" sz="6000" b="1" dirty="0">
                <a:solidFill>
                  <a:srgbClr val="000000"/>
                </a:solidFill>
                <a:latin typeface="Mina Bold"/>
                <a:ea typeface="Mina Bold"/>
                <a:cs typeface="Mina Bold"/>
                <a:sym typeface="Mina Bold"/>
              </a:rPr>
              <a:t>Fact or Cap?</a:t>
            </a:r>
          </a:p>
          <a:p>
            <a:pPr algn="l">
              <a:lnSpc>
                <a:spcPts val="8400"/>
              </a:lnSpc>
            </a:pPr>
            <a:endParaRPr lang="en-US" sz="6000" b="1" dirty="0">
              <a:solidFill>
                <a:srgbClr val="000000"/>
              </a:solidFill>
              <a:latin typeface="Mina Bold"/>
              <a:ea typeface="Mina Bold"/>
              <a:cs typeface="Mina Bold"/>
              <a:sym typeface="Mina Bold"/>
            </a:endParaRPr>
          </a:p>
          <a:p>
            <a:pPr algn="l">
              <a:lnSpc>
                <a:spcPts val="8400"/>
              </a:lnSpc>
              <a:spcBef>
                <a:spcPct val="0"/>
              </a:spcBef>
            </a:pPr>
            <a:r>
              <a:rPr lang="en-US" sz="6000" b="1" dirty="0">
                <a:solidFill>
                  <a:srgbClr val="000000"/>
                </a:solidFill>
                <a:latin typeface="Mina Bold"/>
                <a:ea typeface="Mina Bold"/>
                <a:cs typeface="Mina Bold"/>
                <a:sym typeface="Mina Bold"/>
              </a:rPr>
              <a:t>It's okay to wait until the last minute to start an application.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924</Words>
  <Application>Microsoft Office PowerPoint</Application>
  <PresentationFormat>Custom</PresentationFormat>
  <Paragraphs>82</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TAN Mignon</vt:lpstr>
      <vt:lpstr>Aptos</vt:lpstr>
      <vt:lpstr>Mina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Scholarship Workshop</dc:title>
  <cp:lastModifiedBy>Jennifer Morrow</cp:lastModifiedBy>
  <cp:revision>6</cp:revision>
  <dcterms:created xsi:type="dcterms:W3CDTF">2006-08-16T00:00:00Z</dcterms:created>
  <dcterms:modified xsi:type="dcterms:W3CDTF">2024-11-11T19:48:33Z</dcterms:modified>
  <dc:identifier>DAGV8tv2zT0</dc:identifier>
</cp:coreProperties>
</file>